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6" r:id="rId2"/>
    <p:sldMasterId id="2147483689" r:id="rId3"/>
  </p:sldMasterIdLst>
  <p:notesMasterIdLst>
    <p:notesMasterId r:id="rId23"/>
  </p:notesMasterIdLst>
  <p:sldIdLst>
    <p:sldId id="315" r:id="rId4"/>
    <p:sldId id="257" r:id="rId5"/>
    <p:sldId id="258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4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H:\Desktop\20190502-CSF%20Fig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H:\Desktop\20190502-CSF%20Figu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odgovuk.sharepoint.com/teams/gfs-eundiosee/ESC%20Access/Tm%20Management%20WIP/MOD%20Access%20Forum/20190502-CSF%20Figu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0" i="0" baseline="0">
                <a:effectLst/>
              </a:rPr>
              <a:t>CSF Annual Spend (not inc. SSSI)</a:t>
            </a:r>
            <a:endParaRPr lang="en-GB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(Sheet1!$A$2,Sheet1!$A$7,Sheet1!$A$12,Sheet1!$A$17,Sheet1!$A$22)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(Sheet1!$B$2,Sheet1!$B$7,Sheet1!$B$12,Sheet1!$B$17,Sheet1!$B$22)</c:f>
              <c:numCache>
                <c:formatCode>"£"#,##0.00</c:formatCode>
                <c:ptCount val="5"/>
                <c:pt idx="0" formatCode="&quot;£&quot;#,##0">
                  <c:v>569517</c:v>
                </c:pt>
                <c:pt idx="1">
                  <c:v>963394.1100000001</c:v>
                </c:pt>
                <c:pt idx="2">
                  <c:v>1154279.8400000003</c:v>
                </c:pt>
                <c:pt idx="3">
                  <c:v>1278513.3200000003</c:v>
                </c:pt>
                <c:pt idx="4" formatCode="&quot;£&quot;#,##0">
                  <c:v>1198450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C6-4490-A1A2-CD621025D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4568392"/>
        <c:axId val="824043648"/>
      </c:barChart>
      <c:catAx>
        <c:axId val="564568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4043648"/>
        <c:crosses val="autoZero"/>
        <c:auto val="1"/>
        <c:lblAlgn val="ctr"/>
        <c:lblOffset val="100"/>
        <c:noMultiLvlLbl val="0"/>
      </c:catAx>
      <c:valAx>
        <c:axId val="82404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£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568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CSF Access &amp; Recreation</a:t>
            </a:r>
            <a:r>
              <a:rPr lang="en-GB" baseline="0" dirty="0"/>
              <a:t> Project Spend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(Sheet1!$A$2,Sheet1!$A$7,Sheet1!$A$12,Sheet1!$A$17,Sheet1!$A$22)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(Sheet1!$B$3,Sheet1!$B$8,Sheet1!$B$13,Sheet1!$B$18,Sheet1!$B$23)</c:f>
              <c:numCache>
                <c:formatCode>"£"#,##0.00</c:formatCode>
                <c:ptCount val="5"/>
                <c:pt idx="0">
                  <c:v>61545</c:v>
                </c:pt>
                <c:pt idx="1">
                  <c:v>84338.430000000008</c:v>
                </c:pt>
                <c:pt idx="2">
                  <c:v>210697.57999999996</c:v>
                </c:pt>
                <c:pt idx="3">
                  <c:v>117575.25999999998</c:v>
                </c:pt>
                <c:pt idx="4" formatCode="&quot;£&quot;#,##0">
                  <c:v>193700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60-4E28-8CA5-43663AE0EC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0471544"/>
        <c:axId val="290471872"/>
      </c:barChart>
      <c:catAx>
        <c:axId val="29047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471872"/>
        <c:crosses val="autoZero"/>
        <c:auto val="1"/>
        <c:lblAlgn val="ctr"/>
        <c:lblOffset val="100"/>
        <c:noMultiLvlLbl val="0"/>
      </c:catAx>
      <c:valAx>
        <c:axId val="29047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£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47154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0" i="0" baseline="0" dirty="0">
                <a:effectLst/>
              </a:rPr>
              <a:t>CSF Access &amp; Recreation Projects</a:t>
            </a:r>
          </a:p>
          <a:p>
            <a:pPr>
              <a:defRPr sz="1600"/>
            </a:pPr>
            <a:r>
              <a:rPr lang="en-GB" sz="1400" b="0" i="0" baseline="0" dirty="0">
                <a:effectLst/>
              </a:rPr>
              <a:t>Completed, Abandoned and Postponed</a:t>
            </a:r>
            <a:endParaRPr lang="en-GB" sz="1400" dirty="0">
              <a:effectLst/>
            </a:endParaRPr>
          </a:p>
        </c:rich>
      </c:tx>
      <c:layout>
        <c:manualLayout>
          <c:xMode val="edge"/>
          <c:yMode val="edge"/>
          <c:x val="0.12863771195188678"/>
          <c:y val="3.2661920829561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Sheet1!$A$27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(Sheet1!$A$2,Sheet1!$A$7,Sheet1!$A$12,Sheet1!$A$17,Sheet1!$A$22)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(Sheet1!$B$4,Sheet1!$B$9,Sheet1!$B$14,Sheet1!$B$19,Sheet1!$B$24)</c:f>
              <c:numCache>
                <c:formatCode>#,##0</c:formatCode>
                <c:ptCount val="5"/>
                <c:pt idx="0">
                  <c:v>8</c:v>
                </c:pt>
                <c:pt idx="1">
                  <c:v>20</c:v>
                </c:pt>
                <c:pt idx="2">
                  <c:v>23</c:v>
                </c:pt>
                <c:pt idx="3">
                  <c:v>22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35-47F0-BE12-3C68828BEA50}"/>
            </c:ext>
          </c:extLst>
        </c:ser>
        <c:ser>
          <c:idx val="1"/>
          <c:order val="1"/>
          <c:tx>
            <c:strRef>
              <c:f>Sheet1!$A$28</c:f>
              <c:strCache>
                <c:ptCount val="1"/>
                <c:pt idx="0">
                  <c:v>Abandoned / postponed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F35-47F0-BE12-3C68828BEA50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F35-47F0-BE12-3C68828BEA50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F35-47F0-BE12-3C68828BEA50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F35-47F0-BE12-3C68828BEA50}"/>
              </c:ext>
            </c:extLst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35-47F0-BE12-3C68828BEA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(Sheet1!$A$2,Sheet1!$A$7,Sheet1!$A$12,Sheet1!$A$17,Sheet1!$A$22)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(Sheet1!$B$5,Sheet1!$B$10,Sheet1!$B$15,Sheet1!$B$20,Sheet1!$B$25)</c:f>
              <c:numCache>
                <c:formatCode>#,##0</c:formatCode>
                <c:ptCount val="5"/>
                <c:pt idx="0">
                  <c:v>6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F35-47F0-BE12-3C68828BEA5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93885824"/>
        <c:axId val="993886152"/>
      </c:barChart>
      <c:catAx>
        <c:axId val="99388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886152"/>
        <c:crosses val="autoZero"/>
        <c:auto val="1"/>
        <c:lblAlgn val="ctr"/>
        <c:lblOffset val="100"/>
        <c:noMultiLvlLbl val="0"/>
      </c:catAx>
      <c:valAx>
        <c:axId val="993886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88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927E9-4945-440C-9A5F-7F31DA41B5E7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F176C-0273-4D6A-A056-53B29D5D6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785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300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70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030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0DD5D0-77B7-4A46-AD3C-9536EFBE070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/>
          <a:stretch/>
        </p:blipFill>
        <p:spPr>
          <a:xfrm>
            <a:off x="0" y="403294"/>
            <a:ext cx="8789670" cy="6135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4" y="225438"/>
            <a:ext cx="2567354" cy="388536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92" y="2039083"/>
            <a:ext cx="3842147" cy="119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aseline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92" y="3235570"/>
            <a:ext cx="3842147" cy="98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37641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-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0DD5D0-77B7-4A46-AD3C-9536EFBE070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655069" y="1447155"/>
            <a:ext cx="3873469" cy="4572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dirty="0"/>
              <a:t>(Click icon to add picture)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55505"/>
            <a:ext cx="9144000" cy="103632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28650" y="1447923"/>
            <a:ext cx="3943350" cy="45718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471D3B-5F93-459A-945D-2291850A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955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07A9E-CF94-44DA-948C-25C9D8361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282DE-11A4-4A3D-8A7C-012A73F9B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9AF3C-9407-46D5-94FE-6E9A0EB3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2767F-0470-4984-8904-29498BC6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378B0-2BC4-4040-B0FD-C604D724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2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A711-3BE8-4980-9949-8700038ED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A8DA2-1956-427F-9FBF-653FCFD43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5F342-7286-4332-9634-C46936E9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78CE9-61A8-4E0E-B04B-4AD0818C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D44A0-37F4-4D15-B9DC-4481B55C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5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5D8E6-7F05-423D-8C6A-5811EBD3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E07C7-D45C-47A7-8BB1-AE863CA6C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62CD3-7755-4342-9996-84064C313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3BF1D-E059-495A-94B1-4261BC063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893FA-D11A-43CA-84BC-FFF0353B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16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BBA6-5637-484F-BBB2-E98ED1B7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AA2DF-0C1D-4817-AD56-D2EB50F7F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D34AD3-8B36-4874-ACE8-32CB994FB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CCF06-B176-439C-A692-CB3904AC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2C35-7ABA-4708-B9D6-50AB728C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B13CF-45EC-4A2F-A230-94031A02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53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80B3-2A28-4A2E-A4DC-FF1773EB5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47A6F-EF03-479C-AC27-D3ADFFA27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5AA0E-6000-454C-ADC6-06C7EB817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A2A436-9B4A-440B-80F7-0079115B3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40DE45-1678-405E-9FDB-402F0390C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3CFB6F-D34F-4212-8017-9B7F27C16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EFE87C-88B8-44C1-B48C-F85E3B28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9AFC86-2D62-4CE0-81BA-7EB0CFBE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29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065E3-3774-4A8E-9B92-BF3A222E0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CB06C7-9E48-46E0-AB15-6DB44ABA7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FC0E6-C491-408A-BE54-332C0A7E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56965-EA23-411B-903F-BF03E251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9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390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89CD3-AF1E-4A19-824F-B19D046E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7A2DC-7FEE-4447-83F6-E8B966CE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AE3BA-9C0E-4788-B80C-61DEBB7B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68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1F6-BDAE-4C5A-BC54-9D1D7959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2FDF5-71A2-4A33-BBBD-4E7E2B6D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B7F75-811F-490B-935A-213C07D87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A6DFF-EEE0-4EC2-8171-181BCBCA3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C7C99-B034-4258-83F1-151B1990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49290-F7B0-4690-814F-F7C2D674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72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81D89-0E7E-43AF-9556-CFE81EEF1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3F610E-74E1-4FCD-A04B-EB0B829BC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16E4E-D400-47C8-9C21-517F77230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74F63-51B8-4CA0-8A89-DB979EEA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DDFF9-45F5-49CD-B3AD-5AE2D15D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DC88B-5869-4A8B-9055-107FBA10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83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098E0-E9BD-4B4B-83D9-A36475461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BDD76-86A0-486D-A1FA-A1B09C67F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57B7F-CD22-4D56-A282-665D68F47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B1981-C6A8-49E5-8D4A-7931A2CFC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C1456-34AA-47AA-B3D1-208DD011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7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DB286-E1C8-4468-9EE9-EDD6CB97AA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31D7C-CBBF-49C7-90BA-277B37727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BBA9-2CBA-408B-A31D-9ED093BF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1CB3C-4932-4851-A606-059408B4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3984B-946F-4B21-B33D-F552636E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06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-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560DD5D0-77B7-4A46-AD3C-9536EFBE07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655069" y="1447155"/>
            <a:ext cx="3873469" cy="4572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dirty="0"/>
              <a:t>(Click icon to add picture)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55505"/>
            <a:ext cx="9144000" cy="103632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28650" y="1447923"/>
            <a:ext cx="3943350" cy="45718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471D3B-5F93-459A-945D-2291850A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657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3347-8ED1-4683-B8D1-C7978E772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AAFA8-5C79-4100-BA37-F7046AA9C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5D42-115D-41FD-A551-24D86943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609DA-6886-47B7-9B4A-9554378E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648D8-22B5-42A6-B30A-B9639158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33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5C991-3F22-4E4F-9300-3717EAEED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3F059-03CC-49A7-89E4-1DCF28163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675C9-90CF-4EE6-AF9D-C51927D1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FB02-2FEC-415E-9074-46F50DFE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D4D14-293D-4558-B485-6728D606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89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5A813-E75A-44A8-8F73-2F206F2D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A5A03-2CB0-49D0-B99E-B476AADA1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A8554-59CD-47DB-9483-A4771449B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A15F6-5DF6-4EDE-ACDF-31F8A190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195E8-7FA6-41F3-92C9-FFF978DF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15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D6CD-CD15-4D97-A607-249EE9DD5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95B79-B71A-41B2-8E41-AC81A6B7F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D7312-FD11-4AF9-A44A-F14CAA818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95BF4-00DC-454B-B015-370CD7A6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C9260-AB0C-4C29-9964-0BF3BBF9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44C4B-5E4E-480C-8748-EF134C34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860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AC69-4843-43A1-97BD-374D34357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A7FC9-1F3D-489C-80CF-078BD34A4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80F26-8E92-4CFF-ACA4-7D7779252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1A4BF-DBCE-4665-97F9-C2ED9BE85C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64F92-2A96-4E14-BD7A-3CFCB03D8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24A98-9E17-457A-83BF-E6DEA2A1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86846B-52C0-46E5-954D-0989680D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FD80B-B3D3-4712-BC2B-A761DF7E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115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02F7-3BBA-4561-AC82-743EB693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0E603C-C23F-406F-8E72-62C2E278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AD3B2-F918-4982-AA34-4CAA6F5DD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5C249-CB00-496B-8BE0-6D9048BB5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77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788ABC-24A4-4173-A017-F02DFDBC3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FF9B-1D9C-4FA1-8745-A9458F67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6B75C-CF35-4885-818C-545DF566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19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BA081-EE5E-40B6-A405-92741697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4BA6F-C076-4FD5-82A7-C055DD4D8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8C885-BB15-4F60-AEDB-165939FE5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CD90C-5A4B-4365-8431-4AC43EDB8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9E964-E9FE-4F98-B9B8-9F3DE9575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8598A-938E-41B2-A60E-460FED12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34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B3C6-B1AB-4381-9A9D-1230046BF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77F5E-7AF1-42A2-BA51-C7B4A13EB7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53170-56DC-4C2E-A6BB-0B9FCA443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DC3F1-F90E-47C2-909A-BB0E3B10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C4248-A46A-4B3F-B4F2-3E13AC29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95103-4A5B-472C-8887-6F9C41DA1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71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0BA8-13C2-48DB-A0C7-783121588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3C133-BB74-4764-B589-8747B0365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785FB-02D4-4935-9CD6-0E626A758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57F88-B1E6-41B9-9130-C1DD378D1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BE3B0-F87D-4D49-8F1C-434252AD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7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2D2E26-746D-4F29-A2A8-515BE0134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CECC8-ACCB-4001-8D9A-C72FAC83D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8086B-EDE2-4ADF-B218-02D4AD3F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2070-F49E-4D3E-9796-C468FA33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18C50-9235-4AE2-8FE8-27C6A8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94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-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560DD5D0-77B7-4A46-AD3C-9536EFBE07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655069" y="1447155"/>
            <a:ext cx="3873469" cy="4572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dirty="0"/>
              <a:t>(Click icon to add picture)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55505"/>
            <a:ext cx="9144000" cy="103632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28650" y="1447923"/>
            <a:ext cx="3943350" cy="45718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471D3B-5F93-459A-945D-2291850A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122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560DD5D0-77B7-4A46-AD3C-9536EFBE07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/>
          <a:stretch/>
        </p:blipFill>
        <p:spPr>
          <a:xfrm>
            <a:off x="0" y="403294"/>
            <a:ext cx="8789670" cy="613561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93" y="2039082"/>
            <a:ext cx="3621881" cy="1208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64635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4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904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937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694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39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71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621D4-7E16-4FAA-B5C4-2154273DEC3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1C545-DDEE-405C-A83E-9904338C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0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9B35A8-894E-46E7-85D7-52DC73B2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D1670-7DDE-4FDA-BF0C-23EC4CBB0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CE95-8218-4DE3-B2F5-3C8B7608F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5C7E993-0A78-419F-B128-6C47EA7A9E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01CB5-78A2-414A-A26A-0D8FAD742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F0871-2473-44D1-87E6-C143C2EF4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3BB957-62A8-4A93-B046-33073B3AB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3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CDDB7F-1190-4CBE-877B-C96DC085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074FA-C2B8-4A85-A68A-EB20433EF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02E80-5A1A-4B46-81BE-F2D1C9CB2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56E24CA-E197-4B6B-B672-ACA38C16A7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05/11/2019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2ECDC-1757-4254-9B11-3E2580739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84CC8-EA1A-4312-95C3-6BABE496E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26F96DA-B361-48A1-A744-FA5C052360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1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DIOTS-ACCESS@mod.gov.uk" TargetMode="External"/><Relationship Id="rId2" Type="http://schemas.openxmlformats.org/officeDocument/2006/relationships/hyperlink" Target="mailto:james.nevitt100@mod.uk" TargetMode="Externa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EFEB-DA9C-4A65-9E0E-97C6CAF4E5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30" y="917622"/>
            <a:ext cx="3348503" cy="2511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8D9795-3995-4D17-8361-5A276D9957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4" b="5035"/>
          <a:stretch/>
        </p:blipFill>
        <p:spPr>
          <a:xfrm>
            <a:off x="4705754" y="917621"/>
            <a:ext cx="3841301" cy="2511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1F4F04-3D1E-4957-AB48-E3395C756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t="8292" r="18829" b="13407"/>
          <a:stretch/>
        </p:blipFill>
        <p:spPr>
          <a:xfrm>
            <a:off x="4705754" y="3479418"/>
            <a:ext cx="3281280" cy="2460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4A8DEC-E20B-4920-A1CE-E3915B4ECD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53" y="3479418"/>
            <a:ext cx="3281280" cy="24609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11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8BE77A-79F9-40C0-B55F-C0E8BCBF8A12}"/>
              </a:ext>
            </a:extLst>
          </p:cNvPr>
          <p:cNvSpPr txBox="1">
            <a:spLocks/>
          </p:cNvSpPr>
          <p:nvPr/>
        </p:nvSpPr>
        <p:spPr>
          <a:xfrm>
            <a:off x="348780" y="1357631"/>
            <a:ext cx="5274581" cy="17629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endParaRPr lang="en-GB" sz="1800" b="1" i="1">
              <a:solidFill>
                <a:srgbClr val="000000"/>
              </a:solidFill>
              <a:latin typeface="Trebuchet MS" panose="020B0603020202020204"/>
            </a:endParaRPr>
          </a:p>
          <a:p>
            <a:pPr defTabSz="685800">
              <a:spcBef>
                <a:spcPts val="750"/>
              </a:spcBef>
            </a:pPr>
            <a:r>
              <a:rPr lang="en-GB" sz="1800" b="1" i="1">
                <a:solidFill>
                  <a:srgbClr val="000000"/>
                </a:solidFill>
                <a:latin typeface="Trebuchet MS" panose="020B0603020202020204"/>
              </a:rPr>
              <a:t>“It’s an outstanding area </a:t>
            </a:r>
            <a:r>
              <a:rPr lang="en-GB" sz="1800" i="1">
                <a:solidFill>
                  <a:srgbClr val="000000"/>
                </a:solidFill>
                <a:latin typeface="Trebuchet MS" panose="020B0603020202020204"/>
              </a:rPr>
              <a:t>to have on our doorstep. It’s fantastic. It’s my go-to place when things are hectic. In a nutshell it’s therapy!!”</a:t>
            </a:r>
            <a:endParaRPr lang="en-GB" sz="1800" i="1" dirty="0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B4C7F-8FC6-4097-A155-8DEC1454673E}"/>
              </a:ext>
            </a:extLst>
          </p:cNvPr>
          <p:cNvSpPr txBox="1"/>
          <p:nvPr/>
        </p:nvSpPr>
        <p:spPr>
          <a:xfrm>
            <a:off x="4037846" y="2661174"/>
            <a:ext cx="4696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i="1" dirty="0">
                <a:solidFill>
                  <a:prstClr val="black"/>
                </a:solidFill>
                <a:latin typeface="Trebuchet MS" panose="020B0603020202020204" pitchFamily="34" charset="0"/>
              </a:rPr>
              <a:t>“when the range is not firing … you get to see some impressive scenery and wildlife and plenty of coastal path walks. </a:t>
            </a:r>
            <a:r>
              <a:rPr lang="en-GB" b="1" i="1" dirty="0">
                <a:solidFill>
                  <a:prstClr val="black"/>
                </a:solidFill>
                <a:latin typeface="Trebuchet MS" panose="020B0603020202020204" pitchFamily="34" charset="0"/>
              </a:rPr>
              <a:t>It’s such a beautiful place to be </a:t>
            </a:r>
            <a:r>
              <a:rPr lang="en-GB" i="1" dirty="0">
                <a:solidFill>
                  <a:prstClr val="black"/>
                </a:solidFill>
                <a:latin typeface="Trebuchet MS" panose="020B0603020202020204" pitchFamily="34" charset="0"/>
              </a:rPr>
              <a:t>…”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99580-EF80-4B3F-AD1F-C58EF04FAC5D}"/>
              </a:ext>
            </a:extLst>
          </p:cNvPr>
          <p:cNvSpPr txBox="1"/>
          <p:nvPr/>
        </p:nvSpPr>
        <p:spPr>
          <a:xfrm>
            <a:off x="402159" y="4061074"/>
            <a:ext cx="5625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i="1" dirty="0">
                <a:solidFill>
                  <a:prstClr val="black"/>
                </a:solidFill>
                <a:latin typeface="Trebuchet MS" panose="020B0603020202020204" pitchFamily="34" charset="0"/>
              </a:rPr>
              <a:t>“</a:t>
            </a:r>
            <a:r>
              <a:rPr lang="en-GB" b="1" i="1" dirty="0">
                <a:solidFill>
                  <a:prstClr val="black"/>
                </a:solidFill>
                <a:latin typeface="Trebuchet MS" panose="020B0603020202020204" pitchFamily="34" charset="0"/>
              </a:rPr>
              <a:t>time to reflect and enjoy no matter the weather… </a:t>
            </a:r>
            <a:r>
              <a:rPr lang="en-GB" i="1" dirty="0">
                <a:solidFill>
                  <a:prstClr val="black"/>
                </a:solidFill>
                <a:latin typeface="Trebuchet MS" panose="020B0603020202020204" pitchFamily="34" charset="0"/>
              </a:rPr>
              <a:t>the peace and quiet of the wide open spaces”</a:t>
            </a:r>
          </a:p>
        </p:txBody>
      </p:sp>
    </p:spTree>
    <p:extLst>
      <p:ext uri="{BB962C8B-B14F-4D97-AF65-F5344CB8AC3E}">
        <p14:creationId xmlns:p14="http://schemas.microsoft.com/office/powerpoint/2010/main" val="179102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5F3C7C-F97A-4835-B80D-8780652C1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r="1" b="1"/>
          <a:stretch/>
        </p:blipFill>
        <p:spPr>
          <a:xfrm>
            <a:off x="1660269" y="1252765"/>
            <a:ext cx="5823463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9BC049-030E-452F-8124-44F8BF7B9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73" b="1"/>
          <a:stretch/>
        </p:blipFill>
        <p:spPr>
          <a:xfrm>
            <a:off x="4216675" y="857258"/>
            <a:ext cx="4927327" cy="2813043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3335D3-802B-4C4B-9605-9B1D25CB3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4"/>
          <a:stretch/>
        </p:blipFill>
        <p:spPr bwMode="auto">
          <a:xfrm>
            <a:off x="3136509" y="3773170"/>
            <a:ext cx="6007493" cy="2227580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742ECA-66F4-4F97-AF55-C959F65F8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48" r="9811"/>
          <a:stretch/>
        </p:blipFill>
        <p:spPr>
          <a:xfrm>
            <a:off x="16" y="857257"/>
            <a:ext cx="5627318" cy="5143493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555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359C889-BCDA-41C5-B93E-3FA2EA60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32" y="3083759"/>
            <a:ext cx="1929057" cy="2705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1B689A2-09BF-456F-AAAE-D4D8A158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10" y="3083759"/>
            <a:ext cx="1274191" cy="270581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88DF2-453F-4AE5-825F-24C7721744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03" y="979699"/>
            <a:ext cx="3488518" cy="20730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A9763-616B-4DB4-BD06-CE77995A3A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9"/>
          <a:stretch/>
        </p:blipFill>
        <p:spPr>
          <a:xfrm>
            <a:off x="4993147" y="979699"/>
            <a:ext cx="2941673" cy="20730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570AC-540B-4254-A084-ACC9F1F069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3" b="13579"/>
          <a:stretch/>
        </p:blipFill>
        <p:spPr>
          <a:xfrm>
            <a:off x="4647121" y="3086651"/>
            <a:ext cx="3633726" cy="27029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66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37FDB8-C1E4-4192-BB52-2D3A6E7DF5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88" y="985838"/>
            <a:ext cx="6380025" cy="4253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EED34-2A07-42F4-BF90-B7365F558C38}"/>
              </a:ext>
            </a:extLst>
          </p:cNvPr>
          <p:cNvSpPr txBox="1"/>
          <p:nvPr/>
        </p:nvSpPr>
        <p:spPr>
          <a:xfrm>
            <a:off x="4648201" y="5239188"/>
            <a:ext cx="27239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750" b="1" dirty="0">
                <a:solidFill>
                  <a:prstClr val="black"/>
                </a:solidFill>
                <a:latin typeface="Calibri" panose="020F0502020204030204"/>
              </a:rPr>
              <a:t>Image courtesy of the Thames Basin Heaths Partnership</a:t>
            </a:r>
          </a:p>
        </p:txBody>
      </p:sp>
    </p:spTree>
    <p:extLst>
      <p:ext uri="{BB962C8B-B14F-4D97-AF65-F5344CB8AC3E}">
        <p14:creationId xmlns:p14="http://schemas.microsoft.com/office/powerpoint/2010/main" val="23360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earetilt.com/wp-content/uploads/2017/11/shutterstock_549481102discovery.jpg">
            <a:extLst>
              <a:ext uri="{FF2B5EF4-FFF2-40B4-BE49-F238E27FC236}">
                <a16:creationId xmlns:a16="http://schemas.microsoft.com/office/drawing/2014/main" id="{77FCA786-1B6E-46A6-8AFB-46757F647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391" y="3429000"/>
            <a:ext cx="3526972" cy="23507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2778B4-9D55-4999-AE3A-12B42508B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32"/>
          <a:stretch/>
        </p:blipFill>
        <p:spPr>
          <a:xfrm>
            <a:off x="206829" y="1179648"/>
            <a:ext cx="4201886" cy="2249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C850D4-D213-48D7-9D39-E3195CD9E373}"/>
              </a:ext>
            </a:extLst>
          </p:cNvPr>
          <p:cNvSpPr txBox="1"/>
          <p:nvPr/>
        </p:nvSpPr>
        <p:spPr>
          <a:xfrm>
            <a:off x="4486684" y="2613111"/>
            <a:ext cx="22400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050" b="1" dirty="0">
                <a:solidFill>
                  <a:prstClr val="black"/>
                </a:solidFill>
                <a:latin typeface="Calibri" panose="020F0502020204030204"/>
              </a:rPr>
              <a:t>www.tbhpartnership.org.uk/sites/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1F2B7-8788-4B8D-945E-175F8FEBB747}"/>
              </a:ext>
            </a:extLst>
          </p:cNvPr>
          <p:cNvSpPr txBox="1"/>
          <p:nvPr/>
        </p:nvSpPr>
        <p:spPr>
          <a:xfrm>
            <a:off x="2208567" y="4835750"/>
            <a:ext cx="28468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050" b="1" dirty="0" err="1">
                <a:solidFill>
                  <a:prstClr val="black"/>
                </a:solidFill>
                <a:latin typeface="Calibri" panose="020F0502020204030204"/>
              </a:rPr>
              <a:t>Heathands</a:t>
            </a:r>
            <a:r>
              <a:rPr lang="en-GB" sz="1050" b="1" dirty="0">
                <a:solidFill>
                  <a:prstClr val="black"/>
                </a:solidFill>
                <a:latin typeface="Calibri" panose="020F0502020204030204"/>
              </a:rPr>
              <a:t> Reunited Take the Lead Discovery Map </a:t>
            </a:r>
          </a:p>
          <a:p>
            <a:pPr algn="r" defTabSz="685800"/>
            <a:r>
              <a:rPr lang="en-GB" sz="1050" b="1" dirty="0">
                <a:solidFill>
                  <a:prstClr val="black"/>
                </a:solidFill>
                <a:latin typeface="Calibri" panose="020F0502020204030204"/>
              </a:rPr>
              <a:t>(Image courtesy of We Are Tilt)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44C843-7906-4480-9BF7-869EDE015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63511"/>
            <a:ext cx="1771650" cy="985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242937-C5F0-47B1-9EA6-B49B353909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23" y="4194371"/>
            <a:ext cx="1040441" cy="616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9C6FBC-9CE8-4FB2-9ED5-05FB99CA0B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83" y="4309214"/>
            <a:ext cx="1584251" cy="41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BB6D10-1457-4BD2-857F-5A012A16C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18"/>
          <a:stretch/>
        </p:blipFill>
        <p:spPr>
          <a:xfrm>
            <a:off x="261257" y="999853"/>
            <a:ext cx="6858000" cy="3687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865C21-CFEE-4ED4-B19F-FEB718244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79" t="18959" r="43659" b="9356"/>
          <a:stretch/>
        </p:blipFill>
        <p:spPr>
          <a:xfrm>
            <a:off x="5954751" y="1205116"/>
            <a:ext cx="2927992" cy="41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1CFC2A6-FA84-4358-9408-3EDE029C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257" y="1251518"/>
            <a:ext cx="5513513" cy="847381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1301BDB-88C3-4BCA-AF14-7263F3981B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517" y="977674"/>
            <a:ext cx="4645658" cy="3169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50554-6B98-4886-812C-9A5947C7C5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23141" r="22157" b="34689"/>
          <a:stretch/>
        </p:blipFill>
        <p:spPr>
          <a:xfrm>
            <a:off x="3426252" y="4147263"/>
            <a:ext cx="4633923" cy="1752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28BA1-A008-4F6E-996C-DFA47EF2F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0" y="2857670"/>
            <a:ext cx="2281483" cy="3041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BF0A0-D495-4E57-B5D0-7ED9EEDA95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1" t="9922" r="18471" b="14824"/>
          <a:stretch/>
        </p:blipFill>
        <p:spPr>
          <a:xfrm>
            <a:off x="1144770" y="977674"/>
            <a:ext cx="2645692" cy="20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2BC8A342-F6E4-4FB3-A88A-77CEBD53B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151" y="5119311"/>
            <a:ext cx="3554239" cy="16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0" anchor="b">
            <a:spAutoFit/>
          </a:bodyPr>
          <a:lstStyle/>
          <a:p>
            <a:pPr algn="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76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/>
              </a:rPr>
              <a:t>Organisation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ADB2D-B2BE-43D6-9485-4070B5B27F5A}"/>
              </a:ext>
            </a:extLst>
          </p:cNvPr>
          <p:cNvSpPr txBox="1"/>
          <p:nvPr/>
        </p:nvSpPr>
        <p:spPr>
          <a:xfrm>
            <a:off x="5144831" y="2569029"/>
            <a:ext cx="2591118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100" b="1" dirty="0">
                <a:solidFill>
                  <a:prstClr val="white"/>
                </a:solidFill>
                <a:latin typeface="Calibri" panose="020F0502020204030204"/>
              </a:rPr>
              <a:t>James Nevitt</a:t>
            </a:r>
          </a:p>
          <a:p>
            <a:pPr algn="ctr" defTabSz="685800"/>
            <a:endParaRPr lang="en-GB" sz="135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r>
              <a:rPr lang="en-GB" sz="135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GB" sz="1350" b="1" dirty="0">
                <a:solidFill>
                  <a:schemeClr val="bg1"/>
                </a:solidFill>
                <a:latin typeface="Calibri" panose="020F0502020204030204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james.nevitt100@mod.gov.uk</a:t>
            </a:r>
            <a:endParaRPr lang="en-GB" sz="135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 defTabSz="685800"/>
            <a:endParaRPr lang="en-GB" sz="135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 defTabSz="685800"/>
            <a:r>
              <a:rPr lang="en-GB" sz="1350" b="1" dirty="0">
                <a:solidFill>
                  <a:schemeClr val="bg1"/>
                </a:solidFill>
                <a:latin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DIOTS-ACCESS@mod.gov.uk</a:t>
            </a:r>
            <a:r>
              <a:rPr lang="en-GB" sz="1350" b="1" dirty="0">
                <a:solidFill>
                  <a:schemeClr val="bg1"/>
                </a:solidFill>
                <a:latin typeface="Calibri" panose="020F0502020204030204"/>
              </a:rPr>
              <a:t> </a:t>
            </a:r>
          </a:p>
          <a:p>
            <a:pPr algn="ctr" defTabSz="685800"/>
            <a:endParaRPr lang="en-GB" sz="13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2B7697-7FEF-4338-89E8-313C0239F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84" y="1119541"/>
            <a:ext cx="3170930" cy="413458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124644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am">
            <a:extLst>
              <a:ext uri="{FF2B5EF4-FFF2-40B4-BE49-F238E27FC236}">
                <a16:creationId xmlns:a16="http://schemas.microsoft.com/office/drawing/2014/main" id="{0FE9AC99-20DE-4E31-A065-40B611B16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8828" y="1402834"/>
            <a:ext cx="2739296" cy="376218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D89B74-D10C-4DCF-BE77-4D9FFA251D10}"/>
              </a:ext>
            </a:extLst>
          </p:cNvPr>
          <p:cNvSpPr txBox="1"/>
          <p:nvPr/>
        </p:nvSpPr>
        <p:spPr>
          <a:xfrm>
            <a:off x="4572000" y="2424880"/>
            <a:ext cx="3924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bg1"/>
                </a:solidFill>
              </a:rPr>
              <a:t>Current and Future Access and Recreation on the MOD Estate</a:t>
            </a:r>
          </a:p>
          <a:p>
            <a:pPr algn="ctr"/>
            <a:endParaRPr lang="en-GB" sz="1500" b="1" dirty="0">
              <a:solidFill>
                <a:schemeClr val="bg1"/>
              </a:solidFill>
            </a:endParaRPr>
          </a:p>
          <a:p>
            <a:pPr algn="ctr"/>
            <a:r>
              <a:rPr lang="en-GB" sz="1500" b="1" dirty="0">
                <a:solidFill>
                  <a:schemeClr val="bg1"/>
                </a:solidFill>
              </a:rPr>
              <a:t>James Nevitt</a:t>
            </a:r>
          </a:p>
          <a:p>
            <a:pPr algn="ctr"/>
            <a:endParaRPr lang="en-GB" sz="1500" b="1" dirty="0">
              <a:solidFill>
                <a:schemeClr val="bg1"/>
              </a:solidFill>
            </a:endParaRPr>
          </a:p>
          <a:p>
            <a:pPr algn="ctr"/>
            <a:r>
              <a:rPr lang="en-GB" sz="1500" b="1" dirty="0">
                <a:solidFill>
                  <a:schemeClr val="bg1"/>
                </a:solidFill>
              </a:rPr>
              <a:t>DIO Access &amp; Recreation Advisory Team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36A949-5987-47AE-AA57-4D2F10E30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1" y="1402834"/>
            <a:ext cx="3423589" cy="37621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25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338BB9C-7EC5-4D6E-BCD1-10889F3EDFDC}"/>
              </a:ext>
            </a:extLst>
          </p:cNvPr>
          <p:cNvSpPr txBox="1">
            <a:spLocks/>
          </p:cNvSpPr>
          <p:nvPr/>
        </p:nvSpPr>
        <p:spPr>
          <a:xfrm>
            <a:off x="858713" y="2516976"/>
            <a:ext cx="7182292" cy="13063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i="1" dirty="0"/>
              <a:t>A presumption in favour of public access</a:t>
            </a:r>
            <a:br>
              <a:rPr lang="en-GB" sz="3000" i="1" dirty="0"/>
            </a:br>
            <a:endParaRPr lang="en-GB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4FB0F-04A4-4CCD-9212-32CA13335E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580" y="939877"/>
            <a:ext cx="4054917" cy="246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1953B-5AEB-435D-90C6-A83C55659C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156" y="3429000"/>
            <a:ext cx="3504772" cy="1971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BB74B-B0E9-447A-8DE6-9F6A3C5547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90" y="3429000"/>
            <a:ext cx="3380135" cy="1971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8295B5-D38A-424E-B8C8-5EC718E75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39" y="939877"/>
            <a:ext cx="4335135" cy="24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9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C55769-0412-4BED-A37B-6B95312086DC}"/>
              </a:ext>
            </a:extLst>
          </p:cNvPr>
          <p:cNvSpPr txBox="1"/>
          <p:nvPr/>
        </p:nvSpPr>
        <p:spPr>
          <a:xfrm>
            <a:off x="185738" y="2001735"/>
            <a:ext cx="33726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i="1" dirty="0">
                <a:latin typeface="+mj-lt"/>
              </a:rPr>
              <a:t>A presumption in favour of public access …</a:t>
            </a:r>
          </a:p>
          <a:p>
            <a:pPr algn="ctr"/>
            <a:r>
              <a:rPr lang="en-GB" sz="21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…wherever this is compatible with operational and military training uses, public safety, security, conservation and the interests of tenants.</a:t>
            </a:r>
            <a:endParaRPr lang="en-GB" sz="2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2100" i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106D32-2D13-4CCD-84FE-429FB5E295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t="5341" r="19907" b="5555"/>
          <a:stretch/>
        </p:blipFill>
        <p:spPr>
          <a:xfrm>
            <a:off x="3989228" y="1285876"/>
            <a:ext cx="2781534" cy="25717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0838DB-F45B-49C4-B8DA-A046F7CB58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63" y="1285875"/>
            <a:ext cx="2187500" cy="29166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E1CF5-971E-4A77-803D-0E0171B468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5" t="22290" r="22791" b="8967"/>
          <a:stretch/>
        </p:blipFill>
        <p:spPr>
          <a:xfrm>
            <a:off x="4572000" y="3040535"/>
            <a:ext cx="3566160" cy="23530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20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BE350CF-9B8F-4E8C-9617-D8153270B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07" t="8895" r="15932" b="7102"/>
          <a:stretch/>
        </p:blipFill>
        <p:spPr>
          <a:xfrm>
            <a:off x="875841" y="944920"/>
            <a:ext cx="3282502" cy="2255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906E68-84D3-4DE5-AA17-DA09FA3A1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4" t="11708" r="22988" b="5605"/>
          <a:stretch/>
        </p:blipFill>
        <p:spPr>
          <a:xfrm>
            <a:off x="4895919" y="3265734"/>
            <a:ext cx="3137375" cy="2185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9F7B2-850E-4254-842E-DC0AC5D70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9" t="14959" r="32043" b="5854"/>
          <a:stretch/>
        </p:blipFill>
        <p:spPr>
          <a:xfrm>
            <a:off x="1261017" y="3265734"/>
            <a:ext cx="2508670" cy="2185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4FEB2B-1094-4F74-BD31-E84D12027A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12" y="948018"/>
            <a:ext cx="3377590" cy="22526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872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B732E9-19CD-4CEE-8E6A-EE5736A79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r="-3" b="12144"/>
          <a:stretch/>
        </p:blipFill>
        <p:spPr>
          <a:xfrm>
            <a:off x="446440" y="1027721"/>
            <a:ext cx="4070589" cy="2188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50BD2-6CAF-4000-B774-62EABE89BC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r="-3" b="22354"/>
          <a:stretch/>
        </p:blipFill>
        <p:spPr>
          <a:xfrm>
            <a:off x="4808963" y="969176"/>
            <a:ext cx="4179505" cy="2246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A35DD-E3B2-40A4-A618-82A17F4461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14891"/>
          <a:stretch/>
        </p:blipFill>
        <p:spPr>
          <a:xfrm>
            <a:off x="527082" y="3274277"/>
            <a:ext cx="3989947" cy="2122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1A66E7-BEE1-4098-B828-D2065F96B6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 r="-3" b="13626"/>
          <a:stretch/>
        </p:blipFill>
        <p:spPr>
          <a:xfrm>
            <a:off x="4808963" y="3274277"/>
            <a:ext cx="3989946" cy="21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6F3D00-1F74-4E42-B0EF-DAA3F420C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r="30268" b="-1"/>
          <a:stretch/>
        </p:blipFill>
        <p:spPr>
          <a:xfrm>
            <a:off x="4451441" y="1009799"/>
            <a:ext cx="3066551" cy="4435605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A06F7DE9-D652-4948-96F8-13DF61409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1" b="2535"/>
          <a:stretch/>
        </p:blipFill>
        <p:spPr>
          <a:xfrm>
            <a:off x="1432830" y="3274432"/>
            <a:ext cx="2926249" cy="2170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EE0037-DEAF-48DE-927A-41DC8F735C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31" y="1002856"/>
            <a:ext cx="2926249" cy="2194687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C4E3F2C-9DBE-4364-88F9-F70579278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02" y="962110"/>
            <a:ext cx="5492078" cy="49337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28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A290613E-79EB-404E-87A3-E555417F6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9" r="-3" b="58"/>
          <a:stretch/>
        </p:blipFill>
        <p:spPr>
          <a:xfrm>
            <a:off x="4216675" y="857258"/>
            <a:ext cx="4927327" cy="2813043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1AA04-E4C8-4690-ABF2-EFB6FD85B1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76" b="2582"/>
          <a:stretch/>
        </p:blipFill>
        <p:spPr>
          <a:xfrm>
            <a:off x="3136509" y="3773170"/>
            <a:ext cx="6007493" cy="2227580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8A20F9-4B8C-4D1D-8A82-8079173E3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5" r="27564"/>
          <a:stretch/>
        </p:blipFill>
        <p:spPr>
          <a:xfrm>
            <a:off x="16" y="857257"/>
            <a:ext cx="5627318" cy="5143493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79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159175A-72F8-4A94-92FA-DA4030B2407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06001" y="1431328"/>
          <a:ext cx="5493377" cy="2312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AEA7C1B-23CA-4796-9902-5B880B66C605}"/>
              </a:ext>
            </a:extLst>
          </p:cNvPr>
          <p:cNvSpPr txBox="1"/>
          <p:nvPr/>
        </p:nvSpPr>
        <p:spPr>
          <a:xfrm>
            <a:off x="1662461" y="1154329"/>
            <a:ext cx="5915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DIO CONSERVATION STEWARDSHIP FUND (CSF)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6979568-CA1F-4108-98BE-487DBA33C33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34194" y="3743650"/>
          <a:ext cx="3401089" cy="2115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AF68E8E-C41A-474D-8C54-160F39A7006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35283" y="3743650"/>
          <a:ext cx="3006355" cy="2115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467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</TotalTime>
  <Words>203</Words>
  <Application>Microsoft Office PowerPoint</Application>
  <PresentationFormat>On-screen Show (4:3)</PresentationFormat>
  <Paragraphs>27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Times New Roman</vt:lpstr>
      <vt:lpstr>Trebuchet MS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Nevitt, James Mr (DIO TS-SHEPS ESC AR 1)</dc:creator>
  <cp:lastModifiedBy>Jayne Woodrow</cp:lastModifiedBy>
  <cp:revision>12</cp:revision>
  <dcterms:created xsi:type="dcterms:W3CDTF">2019-10-17T07:37:45Z</dcterms:created>
  <dcterms:modified xsi:type="dcterms:W3CDTF">2019-11-05T11:48:14Z</dcterms:modified>
</cp:coreProperties>
</file>