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customXml/itemProps1.xml" ContentType="application/vnd.openxmlformats-officedocument.customXmlProperties+xml"/>
  <Override PartName="/ppt/notesSlides/notesSlide9.xml" ContentType="application/vnd.openxmlformats-officedocument.presentationml.notesSlide+xml"/>
  <Override PartName="/ppt/slides/slide5.xml" ContentType="application/vnd.openxmlformats-officedocument.presentationml.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4"/>
  </p:sldMasterIdLst>
  <p:notesMasterIdLst>
    <p:notesMasterId r:id="rId32"/>
  </p:notesMasterIdLst>
  <p:sldIdLst>
    <p:sldId id="268" r:id="rId5"/>
    <p:sldId id="303" r:id="rId6"/>
    <p:sldId id="305" r:id="rId7"/>
    <p:sldId id="307" r:id="rId8"/>
    <p:sldId id="309" r:id="rId9"/>
    <p:sldId id="308" r:id="rId10"/>
    <p:sldId id="314" r:id="rId11"/>
    <p:sldId id="315" r:id="rId12"/>
    <p:sldId id="316" r:id="rId13"/>
    <p:sldId id="317" r:id="rId14"/>
    <p:sldId id="318" r:id="rId15"/>
    <p:sldId id="319" r:id="rId16"/>
    <p:sldId id="321" r:id="rId17"/>
    <p:sldId id="310" r:id="rId18"/>
    <p:sldId id="306" r:id="rId19"/>
    <p:sldId id="311" r:id="rId20"/>
    <p:sldId id="322" r:id="rId21"/>
    <p:sldId id="323" r:id="rId22"/>
    <p:sldId id="324" r:id="rId23"/>
    <p:sldId id="325" r:id="rId24"/>
    <p:sldId id="326" r:id="rId25"/>
    <p:sldId id="312" r:id="rId26"/>
    <p:sldId id="327" r:id="rId27"/>
    <p:sldId id="313" r:id="rId28"/>
    <p:sldId id="329" r:id="rId29"/>
    <p:sldId id="328" r:id="rId30"/>
    <p:sldId id="330" r:id="rId31"/>
  </p:sldIdLst>
  <p:sldSz cx="9144000" cy="6858000" type="screen4x3"/>
  <p:notesSz cx="6797675" cy="9928225"/>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D8C9F"/>
    <a:srgbClr val="48BDE3"/>
    <a:srgbClr val="2CAF4F"/>
    <a:srgbClr val="F5F143"/>
    <a:srgbClr val="5BB858"/>
    <a:srgbClr val="A1AC34"/>
    <a:srgbClr val="8ECA46"/>
    <a:srgbClr val="32984B"/>
    <a:srgbClr val="5AA0A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1024" autoAdjust="0"/>
    <p:restoredTop sz="81287" autoAdjust="0"/>
  </p:normalViewPr>
  <p:slideViewPr>
    <p:cSldViewPr snapToObjects="1">
      <p:cViewPr varScale="1">
        <p:scale>
          <a:sx n="69" d="100"/>
          <a:sy n="69" d="100"/>
        </p:scale>
        <p:origin x="-167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DFD25BD-D35A-400E-B08A-8B3F798E90C4}" type="datetimeFigureOut">
              <a:rPr lang="en-GB" smtClean="0"/>
              <a:pPr/>
              <a:t>6/12/15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8872011-FFA2-46A2-9481-785698DC0E62}"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3241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774779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Outdoor</a:t>
            </a:r>
            <a:r>
              <a:rPr lang="en-GB" baseline="0" dirty="0" smtClean="0"/>
              <a:t> recreation is central to our five-step plan for a more active population. Ask five focuses on the outdoors – a dedicated Minister and a national strategy for outdoor recreation in England.</a:t>
            </a:r>
          </a:p>
          <a:p>
            <a:endParaRPr lang="en-GB" baseline="0" dirty="0" smtClean="0"/>
          </a:p>
          <a:p>
            <a:r>
              <a:rPr lang="en-GB" baseline="0" dirty="0" smtClean="0"/>
              <a:t>We, along with many of our members, had positive conversations with Helen Grant when she was Minister for Sport and Tourism about a national outdoor recreation strategy for England. This led to a cross-departmental roundtable and the Alliance and Outdoor Industries Network being asked by DCMS to consult with the sector on what could be included in such a strategy. We’ll talk about this further in the workshop.</a:t>
            </a:r>
          </a:p>
          <a:p>
            <a:endParaRPr lang="en-GB" baseline="0" dirty="0" smtClean="0"/>
          </a:p>
          <a:p>
            <a:r>
              <a:rPr lang="en-GB" baseline="0" dirty="0" smtClean="0"/>
              <a:t>We’re looking to continue this work following the election. Tracey Crouch spoke positively about outdoor recreation at our Sports Summit last week and earlier this week I met Tracey and she said………………………..</a:t>
            </a:r>
          </a:p>
          <a:p>
            <a:endParaRPr lang="en-GB" baseline="0" dirty="0" smtClean="0"/>
          </a:p>
          <a:p>
            <a:r>
              <a:rPr lang="en-GB" baseline="0" dirty="0" smtClean="0"/>
              <a:t>Although DCMS is currently taking a lead on an outdoor recreation strategy, we’re clear that this needs to be cross-departmental and will be engaging DH, Defra and </a:t>
            </a:r>
            <a:r>
              <a:rPr lang="en-GB" baseline="0" dirty="0" err="1" smtClean="0"/>
              <a:t>DfT</a:t>
            </a:r>
            <a:r>
              <a:rPr lang="en-GB" baseline="0" dirty="0" smtClean="0"/>
              <a:t> in our conversations too.</a:t>
            </a:r>
          </a:p>
          <a:p>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15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1908335"/>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now have the chance to create outdoor recreation’s own legacy across the UK:</a:t>
            </a:r>
          </a:p>
          <a:p>
            <a:pPr marL="171450" indent="-171450">
              <a:buFont typeface="Arial" panose="020B0604020202020204" pitchFamily="34" charset="0"/>
              <a:buChar char="•"/>
            </a:pPr>
            <a:r>
              <a:rPr lang="en-GB" baseline="0" dirty="0" smtClean="0"/>
              <a:t>As mentioned we’re working with the sector and government on proposals around a national outdoor recreation strategy for England. We hope this can build on learning from the Northern Ireland outdoor action plan and I look forward to hearing from Mike (</a:t>
            </a:r>
            <a:r>
              <a:rPr lang="en-GB" baseline="0" dirty="0" err="1" smtClean="0"/>
              <a:t>McLure</a:t>
            </a:r>
            <a:r>
              <a:rPr lang="en-GB" baseline="0" dirty="0" smtClean="0"/>
              <a:t> – Sport Northern Ireland) about his experience of developing the action plan and thoughts around implementation in the workshop</a:t>
            </a:r>
          </a:p>
          <a:p>
            <a:pPr marL="171450" indent="-171450">
              <a:buFont typeface="Arial" panose="020B0604020202020204" pitchFamily="34" charset="0"/>
              <a:buChar char="•"/>
            </a:pPr>
            <a:r>
              <a:rPr lang="en-GB" baseline="0" dirty="0" smtClean="0"/>
              <a:t>More broadly there are areas that outdoor recreation can engage better with and become more prominent within:</a:t>
            </a:r>
          </a:p>
          <a:p>
            <a:pPr marL="628650" lvl="1" indent="-171450">
              <a:buFont typeface="Arial" panose="020B0604020202020204" pitchFamily="34" charset="0"/>
              <a:buChar char="•"/>
            </a:pPr>
            <a:r>
              <a:rPr lang="en-GB" baseline="0" dirty="0" smtClean="0"/>
              <a:t>Health – public and mental health</a:t>
            </a:r>
          </a:p>
          <a:p>
            <a:pPr marL="628650" lvl="1" indent="-171450">
              <a:buFont typeface="Arial" panose="020B0604020202020204" pitchFamily="34" charset="0"/>
              <a:buChar char="•"/>
            </a:pPr>
            <a:r>
              <a:rPr lang="en-GB" baseline="0" dirty="0" smtClean="0"/>
              <a:t>Economy – preventative savings to health as well as generating income through tourism</a:t>
            </a:r>
          </a:p>
          <a:p>
            <a:pPr marL="628650" lvl="1" indent="-171450">
              <a:buFont typeface="Arial" panose="020B0604020202020204" pitchFamily="34" charset="0"/>
              <a:buChar char="•"/>
            </a:pPr>
            <a:r>
              <a:rPr lang="en-GB" baseline="0" dirty="0" smtClean="0"/>
              <a:t>Education – outdoor learning becoming central to children’s education and making an impact on the next generation</a:t>
            </a:r>
          </a:p>
          <a:p>
            <a:pPr marL="628650" lvl="1" indent="-171450">
              <a:buFont typeface="Arial" panose="020B0604020202020204" pitchFamily="34" charset="0"/>
              <a:buChar char="•"/>
            </a:pPr>
            <a:r>
              <a:rPr lang="en-GB" baseline="0" dirty="0" smtClean="0"/>
              <a:t>Shaping the natural landscape and regeneration – e.g. the coastal path and regeneration of brown field sites</a:t>
            </a:r>
          </a:p>
          <a:p>
            <a:pPr marL="628650" lvl="1" indent="-171450">
              <a:buFont typeface="Arial" panose="020B0604020202020204" pitchFamily="34" charset="0"/>
              <a:buChar char="•"/>
            </a:pPr>
            <a:r>
              <a:rPr lang="en-GB" baseline="0" dirty="0" smtClean="0"/>
              <a:t>Commercialism and markets – will come on to this in more detail</a:t>
            </a:r>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16</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6931780"/>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Specifically</a:t>
            </a:r>
            <a:r>
              <a:rPr lang="en-GB" baseline="0" dirty="0" smtClean="0"/>
              <a:t> o</a:t>
            </a:r>
            <a:r>
              <a:rPr lang="en-GB" dirty="0" smtClean="0"/>
              <a:t>n commercialism</a:t>
            </a:r>
            <a:r>
              <a:rPr lang="en-GB" baseline="0" dirty="0" smtClean="0"/>
              <a:t> and markets - </a:t>
            </a:r>
            <a:r>
              <a:rPr lang="en-GB" dirty="0" smtClean="0"/>
              <a:t>Sport</a:t>
            </a:r>
            <a:r>
              <a:rPr lang="en-GB" baseline="0" dirty="0" smtClean="0"/>
              <a:t> England commissioned the OIA to research the outdoor market.  The research looks at the market, its scale, its stakeholders, the trends and opportunities and examines what motivates people to be active in the outdoors and how provision can be mapped against participation to identify gaps and opportunities.</a:t>
            </a:r>
          </a:p>
          <a:p>
            <a:endParaRPr lang="en-GB" baseline="0" dirty="0" smtClean="0"/>
          </a:p>
          <a:p>
            <a:r>
              <a:rPr lang="en-GB" baseline="0" dirty="0" smtClean="0"/>
              <a:t>First time a thorough examination of outdoor providers has taken place. Thought there was around 2,500 but found there to be over 9,000.</a:t>
            </a:r>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17</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7610906"/>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research looks at participants</a:t>
            </a:r>
            <a:r>
              <a:rPr lang="en-GB" baseline="0" dirty="0" smtClean="0"/>
              <a:t> in outdoor activity and the experience they desire. It provides tools to profile what is delivered and how it is delivered. These profiles can be compared to the motivational requirements of the users to see how well the demand is supplied.</a:t>
            </a:r>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18</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0608181"/>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research</a:t>
            </a:r>
            <a:r>
              <a:rPr lang="en-GB" baseline="0" dirty="0" smtClean="0"/>
              <a:t> covers the motivations for accessing outdoors activity, all of which vary across ages and life stages. </a:t>
            </a:r>
          </a:p>
          <a:p>
            <a:endParaRPr lang="en-GB" baseline="0" dirty="0" smtClean="0"/>
          </a:p>
          <a:p>
            <a:r>
              <a:rPr lang="en-GB" baseline="0" dirty="0" smtClean="0"/>
              <a:t>It found 8 participant segment groups. Some people may fit into a different segment depending on what they are doing or may have the same motivation for a range of activities.</a:t>
            </a:r>
          </a:p>
          <a:p>
            <a:endParaRPr lang="en-GB" baseline="0" dirty="0" smtClean="0"/>
          </a:p>
          <a:p>
            <a:r>
              <a:rPr lang="en-GB" baseline="0" dirty="0" smtClean="0"/>
              <a:t>This shows the broad range of reasons people engage and the opportunity to maximise participation through gateway activities and working together.</a:t>
            </a:r>
          </a:p>
        </p:txBody>
      </p:sp>
      <p:sp>
        <p:nvSpPr>
          <p:cNvPr id="4" name="Slide Number Placeholder 3"/>
          <p:cNvSpPr>
            <a:spLocks noGrp="1"/>
          </p:cNvSpPr>
          <p:nvPr>
            <p:ph type="sldNum" sz="quarter" idx="10"/>
          </p:nvPr>
        </p:nvSpPr>
        <p:spPr/>
        <p:txBody>
          <a:bodyPr/>
          <a:lstStyle/>
          <a:p>
            <a:fld id="{88872011-FFA2-46A2-9481-785698DC0E62}" type="slidenum">
              <a:rPr lang="en-GB" smtClean="0"/>
              <a:pPr/>
              <a:t>19</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2547805"/>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20</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9294875"/>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21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7919391"/>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have a great opportunity to work together and create outdoor recreation’s own legacy:</a:t>
            </a:r>
          </a:p>
          <a:p>
            <a:endParaRPr lang="en-GB" baseline="0" dirty="0" smtClean="0"/>
          </a:p>
          <a:p>
            <a:pPr marL="171450" indent="-171450">
              <a:buFont typeface="Arial" panose="020B0604020202020204" pitchFamily="34" charset="0"/>
              <a:buChar char="•"/>
            </a:pPr>
            <a:r>
              <a:rPr lang="en-GB" baseline="0" dirty="0" smtClean="0"/>
              <a:t>The Alliance will work with partners, including the ORN, to influence Government to give outdoor recreation the profile and commitment it deserves</a:t>
            </a:r>
          </a:p>
          <a:p>
            <a:pPr marL="171450" indent="-171450">
              <a:buFont typeface="Arial" panose="020B0604020202020204" pitchFamily="34" charset="0"/>
              <a:buChar char="•"/>
            </a:pPr>
            <a:r>
              <a:rPr lang="en-GB" baseline="0" dirty="0" smtClean="0"/>
              <a:t>As mentioned we’ve been asked by DCMS to ask the sector what should be included in a national outdoor recreation strategy for England. Over the coming months we will be engaging with the sector, we will then bring all the findings together in a report for Government which we hope will provide a robust basis for a strategy</a:t>
            </a:r>
          </a:p>
        </p:txBody>
      </p:sp>
      <p:sp>
        <p:nvSpPr>
          <p:cNvPr id="4" name="Slide Number Placeholder 3"/>
          <p:cNvSpPr>
            <a:spLocks noGrp="1"/>
          </p:cNvSpPr>
          <p:nvPr>
            <p:ph type="sldNum" sz="quarter" idx="10"/>
          </p:nvPr>
        </p:nvSpPr>
        <p:spPr/>
        <p:txBody>
          <a:bodyPr/>
          <a:lstStyle/>
          <a:p>
            <a:fld id="{88872011-FFA2-46A2-9481-785698DC0E62}" type="slidenum">
              <a:rPr lang="en-GB" smtClean="0"/>
              <a:pPr/>
              <a:t>22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1979697"/>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have a great opportunity to work together and create outdoor recreation’s own legacy:</a:t>
            </a:r>
          </a:p>
          <a:p>
            <a:endParaRPr lang="en-GB" baseline="0" dirty="0" smtClean="0"/>
          </a:p>
          <a:p>
            <a:pPr marL="171450" indent="-171450">
              <a:buFont typeface="Arial" panose="020B0604020202020204" pitchFamily="34" charset="0"/>
              <a:buChar char="•"/>
            </a:pPr>
            <a:r>
              <a:rPr lang="en-GB" baseline="0" dirty="0" smtClean="0"/>
              <a:t>We need to work together to build the evidence for outdoor recreation. </a:t>
            </a:r>
            <a:r>
              <a:rPr lang="en-GB" baseline="0" dirty="0" err="1" smtClean="0"/>
              <a:t>Reconomics</a:t>
            </a:r>
            <a:r>
              <a:rPr lang="en-GB" baseline="0" dirty="0" smtClean="0"/>
              <a:t> is a great start but we also need to demonstrate the impact of projects and programmes on individuals and society. Last week Dr Justin Varney spoke at our Sports Summit and encouraged the sector to think about how it evidences the impact of physical activity on people’s health – this is something we can improve</a:t>
            </a:r>
          </a:p>
          <a:p>
            <a:pPr marL="171450" indent="-171450">
              <a:buFont typeface="Arial" panose="020B0604020202020204" pitchFamily="34" charset="0"/>
              <a:buChar char="•"/>
            </a:pPr>
            <a:r>
              <a:rPr lang="en-GB" baseline="0" dirty="0" smtClean="0"/>
              <a:t>The Alliance’s membership is incredible broad and we’re keen to facilitate joint-working to increase opportunities for everyone to engage with and have fun in the outdoors. We know that many outdoor activities are gateways to others, with participants moving around activities depending on the weather, time of year or just what they feel like doing. So we need to maximise this and embrace its diversity for the benefit of all</a:t>
            </a:r>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23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9824404"/>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24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807503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Pleased</a:t>
            </a:r>
            <a:r>
              <a:rPr lang="en-GB" baseline="0" dirty="0" smtClean="0"/>
              <a:t> to be here etc.</a:t>
            </a:r>
          </a:p>
          <a:p>
            <a:r>
              <a:rPr lang="en-GB" baseline="0" dirty="0" smtClean="0"/>
              <a:t>Introduction to the Alliance, most delegates should know who we are but worth a quick bit of background. Also include how we’re linked to the ORN.</a:t>
            </a:r>
          </a:p>
          <a:p>
            <a:r>
              <a:rPr lang="en-GB" baseline="0" dirty="0" smtClean="0"/>
              <a:t>Will respond to Andrew’s presentation and speak a little bit about the Olympic/Paralympic legacy for outdoor recreation as it stands</a:t>
            </a:r>
          </a:p>
          <a:p>
            <a:r>
              <a:rPr lang="en-GB" baseline="0" dirty="0" smtClean="0"/>
              <a:t>Will also take a bit of time to look at the bigger picture and other ways in which outdoor recreation is growing</a:t>
            </a:r>
          </a:p>
          <a:p>
            <a:r>
              <a:rPr lang="en-GB" baseline="0" dirty="0" smtClean="0"/>
              <a:t>Want to take this opportunity to look to the future and where outdoor recreation fits in with the external environment – part of this is how we ensure the sector is Fit for the Future</a:t>
            </a:r>
          </a:p>
          <a:p>
            <a:r>
              <a:rPr lang="en-GB" baseline="0" dirty="0" smtClean="0"/>
              <a:t>End with steps towards creating outdoor recreation’s own legacy which will lead into the workshop discussion</a:t>
            </a:r>
          </a:p>
          <a:p>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2431196"/>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25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5315854"/>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mentioned we,</a:t>
            </a:r>
            <a:r>
              <a:rPr lang="en-GB" baseline="0" dirty="0" smtClean="0"/>
              <a:t> along with the OIA, have been asked by DCMS to consult with the sector on what should be included in a national outdoor recreation strategy for England. We hope that you will have seen information about this but if not this is your opportunity to feed into the consultation. </a:t>
            </a:r>
          </a:p>
          <a:p>
            <a:endParaRPr lang="en-GB" baseline="0" dirty="0" smtClean="0"/>
          </a:p>
          <a:p>
            <a:r>
              <a:rPr lang="en-GB" baseline="0" dirty="0" smtClean="0"/>
              <a:t>We’re looking for realistic, achievable recommendations and are keen to hear your thoughts. I know that some of you are not based in England but hope you can get involved in this workshop through sharing learning from your own experiences and also perhaps principles which could feature in an England strategy but be adopted across the nations.</a:t>
            </a:r>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26</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9703120"/>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a:t>
            </a:r>
            <a:r>
              <a:rPr lang="en-GB" baseline="0" dirty="0" smtClean="0"/>
              <a:t> </a:t>
            </a:r>
            <a:r>
              <a:rPr lang="en-GB" sz="1200" kern="1200" baseline="0" dirty="0" smtClean="0">
                <a:solidFill>
                  <a:schemeClr val="tx1"/>
                </a:solidFill>
                <a:effectLst/>
                <a:latin typeface="+mn-lt"/>
                <a:ea typeface="+mn-ea"/>
                <a:cs typeface="+mn-cs"/>
              </a:rPr>
              <a:t>W</a:t>
            </a:r>
            <a:r>
              <a:rPr lang="en-GB" sz="1200" kern="1200" dirty="0" smtClean="0">
                <a:solidFill>
                  <a:schemeClr val="tx1"/>
                </a:solidFill>
                <a:effectLst/>
                <a:latin typeface="+mn-lt"/>
                <a:ea typeface="+mn-ea"/>
                <a:cs typeface="+mn-cs"/>
              </a:rPr>
              <a:t>rite recommendations on a flip chart – Remember these need to be realistic, achievable etc. They can be England specific or suggest</a:t>
            </a:r>
            <a:r>
              <a:rPr lang="en-GB" sz="1200" kern="1200" baseline="0" dirty="0" smtClean="0">
                <a:solidFill>
                  <a:schemeClr val="tx1"/>
                </a:solidFill>
                <a:effectLst/>
                <a:latin typeface="+mn-lt"/>
                <a:ea typeface="+mn-ea"/>
                <a:cs typeface="+mn-cs"/>
              </a:rPr>
              <a:t> principles that could be adopted across the nations.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3. Dot vote – give people 5 sticky dots and ask them to put them next to the recommendations they think are most important, they can put more than one dot next to a recommendation if they think it’s incredibly important</a:t>
            </a:r>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27</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235059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smtClean="0"/>
              <a:t>We are the umbrella organisation for the governing and representative bodies of sport and recreation in the UK</a:t>
            </a:r>
          </a:p>
          <a:p>
            <a:pPr marL="0" indent="0">
              <a:buFont typeface="Arial" panose="020B0604020202020204" pitchFamily="34" charset="0"/>
              <a:buNone/>
            </a:pPr>
            <a:r>
              <a:rPr lang="en-GB" sz="1200" dirty="0" smtClean="0"/>
              <a:t>320 members </a:t>
            </a:r>
          </a:p>
          <a:p>
            <a:pPr marL="0" indent="0">
              <a:buFont typeface="Arial" panose="020B0604020202020204" pitchFamily="34" charset="0"/>
              <a:buNone/>
            </a:pPr>
            <a:r>
              <a:rPr lang="en-GB" sz="1200" dirty="0" smtClean="0"/>
              <a:t>Our role is to speak up on behalf of our members, represent their views and to provide them with services which make their life easier</a:t>
            </a:r>
          </a:p>
          <a:p>
            <a:pPr marL="0" indent="0">
              <a:buFont typeface="Arial" panose="020B0604020202020204" pitchFamily="34" charset="0"/>
              <a:buNone/>
            </a:pPr>
            <a:r>
              <a:rPr lang="en-GB" sz="1200" dirty="0" smtClean="0"/>
              <a:t>We</a:t>
            </a:r>
            <a:r>
              <a:rPr lang="en-GB" sz="1200" baseline="0" dirty="0" smtClean="0"/>
              <a:t> are members of the Outdoor Recreation Network and are keen to work together to share good practice and information, influence policy and political developments and bring the voices of our memberships together.</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075987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a:t>
            </a:r>
            <a:r>
              <a:rPr lang="en-GB" baseline="0" dirty="0" smtClean="0"/>
              <a:t> with a few points to build on what Andrew has said around the Olympic and Paralympic legacy to date:</a:t>
            </a:r>
          </a:p>
          <a:p>
            <a:pPr marL="171450" indent="-171450">
              <a:buFont typeface="Arial" panose="020B0604020202020204" pitchFamily="34" charset="0"/>
              <a:buChar char="•"/>
            </a:pPr>
            <a:r>
              <a:rPr lang="en-GB" baseline="0" dirty="0" smtClean="0"/>
              <a:t>Olympics/Paralympics created new facilities that allow access to outdoor recreation such as the Weymouth and Portland National Sailing Academy</a:t>
            </a:r>
          </a:p>
          <a:p>
            <a:pPr marL="171450" indent="-171450">
              <a:buFont typeface="Arial" panose="020B0604020202020204" pitchFamily="34" charset="0"/>
              <a:buChar char="•"/>
            </a:pPr>
            <a:r>
              <a:rPr lang="en-GB" baseline="0" dirty="0" smtClean="0"/>
              <a:t>Regeneration of the Olympic Park – statistics from the Olympic Park website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429026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Stats</a:t>
            </a:r>
            <a:r>
              <a:rPr lang="en-GB" baseline="0" dirty="0" smtClean="0"/>
              <a:t> taken from Active People’s Survey</a:t>
            </a:r>
            <a:r>
              <a:rPr lang="en-GB" baseline="0" dirty="0" smtClean="0"/>
              <a:t> 9 published yesterday </a:t>
            </a:r>
            <a:r>
              <a:rPr lang="en-GB" baseline="0" dirty="0" smtClean="0"/>
              <a:t>– data for </a:t>
            </a:r>
            <a:r>
              <a:rPr lang="en-GB" baseline="0" dirty="0" smtClean="0"/>
              <a:t>16+ once a month</a:t>
            </a:r>
          </a:p>
          <a:p>
            <a:pPr marL="171450" indent="-171450">
              <a:buFont typeface="Arial" panose="020B0604020202020204" pitchFamily="34" charset="0"/>
              <a:buChar char="•"/>
            </a:pPr>
            <a:r>
              <a:rPr lang="en-GB" baseline="0" dirty="0" smtClean="0"/>
              <a:t>Comparison figures are against APS</a:t>
            </a:r>
            <a:r>
              <a:rPr lang="en-GB" baseline="0" dirty="0" smtClean="0"/>
              <a:t> 1 </a:t>
            </a:r>
            <a:r>
              <a:rPr lang="en-GB" baseline="0" dirty="0" smtClean="0"/>
              <a:t>(Oct </a:t>
            </a:r>
            <a:r>
              <a:rPr lang="en-GB" baseline="0" dirty="0" smtClean="0"/>
              <a:t>2006– </a:t>
            </a:r>
            <a:r>
              <a:rPr lang="en-GB" baseline="0" dirty="0" smtClean="0"/>
              <a:t>Oct </a:t>
            </a:r>
            <a:r>
              <a:rPr lang="en-GB" baseline="0" dirty="0" smtClean="0"/>
              <a:t>2007)</a:t>
            </a:r>
            <a:endParaRPr lang="en-GB" baseline="0" dirty="0" smtClean="0"/>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Second set of stats taken from Natural England’s 2013/14 Monitoring Engagement with the Natural Environment (MENE) survey</a:t>
            </a:r>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4780290"/>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worth thinking</a:t>
            </a:r>
            <a:r>
              <a:rPr lang="en-GB" baseline="0" dirty="0" smtClean="0"/>
              <a:t> about the bigger picture – </a:t>
            </a:r>
            <a:r>
              <a:rPr lang="en-GB" baseline="0" dirty="0" err="1" smtClean="0"/>
              <a:t>Reconomics</a:t>
            </a:r>
            <a:r>
              <a:rPr lang="en-GB" baseline="0" dirty="0" smtClean="0"/>
              <a:t> helps with this by setting out the economic value of outdoor recreation. </a:t>
            </a:r>
            <a:r>
              <a:rPr lang="en-GB" baseline="0" dirty="0" err="1" smtClean="0"/>
              <a:t>Reconomics</a:t>
            </a:r>
            <a:r>
              <a:rPr lang="en-GB" baseline="0" dirty="0" smtClean="0"/>
              <a:t>……</a:t>
            </a:r>
          </a:p>
        </p:txBody>
      </p:sp>
      <p:sp>
        <p:nvSpPr>
          <p:cNvPr id="4" name="Slide Number Placeholder 3"/>
          <p:cNvSpPr>
            <a:spLocks noGrp="1"/>
          </p:cNvSpPr>
          <p:nvPr>
            <p:ph type="sldNum" sz="quarter" idx="10"/>
          </p:nvPr>
        </p:nvSpPr>
        <p:spPr/>
        <p:txBody>
          <a:bodyPr/>
          <a:lstStyle/>
          <a:p>
            <a:fld id="{88872011-FFA2-46A2-9481-785698DC0E62}" type="slidenum">
              <a:rPr lang="en-GB" smtClean="0"/>
              <a:pPr/>
              <a:t>6</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518920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Reconomics</a:t>
            </a:r>
            <a:r>
              <a:rPr lang="en-GB" dirty="0" smtClean="0"/>
              <a:t> provides a definition of outdoor recreation……</a:t>
            </a:r>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7</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246479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Reconomics</a:t>
            </a:r>
            <a:r>
              <a:rPr lang="en-GB" dirty="0" smtClean="0"/>
              <a:t> shows that outdoor</a:t>
            </a:r>
            <a:r>
              <a:rPr lang="en-GB" baseline="0" dirty="0" smtClean="0"/>
              <a:t> recreation is incredibly popular and therefore has great potential</a:t>
            </a:r>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8</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232906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worth thinking</a:t>
            </a:r>
            <a:r>
              <a:rPr lang="en-GB" baseline="0" dirty="0" smtClean="0"/>
              <a:t> about the bigger picture:</a:t>
            </a:r>
          </a:p>
          <a:p>
            <a:pPr marL="171450" indent="-171450">
              <a:buFont typeface="Arial" panose="020B0604020202020204" pitchFamily="34" charset="0"/>
              <a:buChar char="•"/>
            </a:pPr>
            <a:r>
              <a:rPr lang="en-GB" baseline="0" dirty="0" smtClean="0"/>
              <a:t>Other major events that have followed the Olympics although impact of these are yet to be seen</a:t>
            </a:r>
          </a:p>
          <a:p>
            <a:pPr marL="171450" indent="-171450">
              <a:buFont typeface="Arial" panose="020B0604020202020204" pitchFamily="34" charset="0"/>
              <a:buChar char="•"/>
            </a:pPr>
            <a:r>
              <a:rPr lang="en-GB" baseline="0" dirty="0" smtClean="0"/>
              <a:t>Outdoor recreation’s contribution to the tourism economy</a:t>
            </a:r>
          </a:p>
          <a:p>
            <a:pPr marL="171450" indent="-171450">
              <a:buFont typeface="Arial" panose="020B0604020202020204" pitchFamily="34" charset="0"/>
              <a:buChar char="•"/>
            </a:pPr>
            <a:r>
              <a:rPr lang="en-GB" baseline="0" dirty="0" smtClean="0"/>
              <a:t>Legacy could potentially have inspired volunteers - </a:t>
            </a:r>
            <a:r>
              <a:rPr lang="en-GB" sz="1200" b="0" i="0" u="none" strike="noStrike" kern="1200" baseline="0" dirty="0" smtClean="0">
                <a:solidFill>
                  <a:schemeClr val="tx1"/>
                </a:solidFill>
                <a:latin typeface="+mn-lt"/>
                <a:ea typeface="+mn-ea"/>
                <a:cs typeface="+mn-cs"/>
              </a:rPr>
              <a:t>Join In’s estimate is that sport volunteering is worth £53bn – one of the most valuable sectors in the UK, on a par with the energy sector and four times bigger than  agriculture – outdoor recreation also relies on its workforce and volunteers are a key part of this.</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Reconomics</a:t>
            </a:r>
            <a:r>
              <a:rPr lang="en-GB" sz="1200" b="0" i="0" u="none" strike="noStrike" kern="1200" baseline="0" dirty="0" smtClean="0">
                <a:solidFill>
                  <a:schemeClr val="tx1"/>
                </a:solidFill>
                <a:latin typeface="+mn-lt"/>
                <a:ea typeface="+mn-ea"/>
                <a:cs typeface="+mn-cs"/>
              </a:rPr>
              <a:t> highlights the benefits of volunteering for the wider population but also the volunteers themselves – increased knowledge, confidence and competencies</a:t>
            </a:r>
            <a:endParaRPr lang="en-GB" dirty="0"/>
          </a:p>
        </p:txBody>
      </p:sp>
      <p:sp>
        <p:nvSpPr>
          <p:cNvPr id="4" name="Slide Number Placeholder 3"/>
          <p:cNvSpPr>
            <a:spLocks noGrp="1"/>
          </p:cNvSpPr>
          <p:nvPr>
            <p:ph type="sldNum" sz="quarter" idx="10"/>
          </p:nvPr>
        </p:nvSpPr>
        <p:spPr/>
        <p:txBody>
          <a:bodyPr/>
          <a:lstStyle/>
          <a:p>
            <a:fld id="{88872011-FFA2-46A2-9481-785698DC0E62}" type="slidenum">
              <a:rPr lang="en-GB" smtClean="0"/>
              <a:pPr/>
              <a:t>14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984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077200" cy="762000"/>
          </a:xfrm>
        </p:spPr>
        <p:txBody>
          <a:bodyPr anchor="t">
            <a:noAutofit/>
          </a:bodyPr>
          <a:lstStyle>
            <a:lvl1pPr algn="l">
              <a:defRPr sz="4000" b="1" i="0">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990600"/>
            <a:ext cx="8077200" cy="533400"/>
          </a:xfrm>
        </p:spPr>
        <p:txBody>
          <a:bodyPr>
            <a:normAutofit/>
          </a:bodyPr>
          <a:lstStyle>
            <a:lvl1pPr marL="0" indent="0" algn="l">
              <a:buNone/>
              <a:defRPr sz="2400" b="0"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096000"/>
            <a:ext cx="2133600" cy="365125"/>
          </a:xfrm>
        </p:spPr>
        <p:txBody>
          <a:bodyPr/>
          <a:lstStyle>
            <a:lvl1pPr>
              <a:defRPr>
                <a:solidFill>
                  <a:schemeClr val="tx1"/>
                </a:solidFill>
                <a:cs typeface="Arial" charset="0"/>
              </a:defRPr>
            </a:lvl1pPr>
          </a:lstStyle>
          <a:p>
            <a:r>
              <a:rPr lang="en-GB"/>
              <a:t>Date Here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777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emplate files7.jpg"/>
          <p:cNvPicPr>
            <a:picLocks noChangeAspect="1"/>
          </p:cNvPicPr>
          <p:nvPr userDrawn="1"/>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a:xfrm>
            <a:off x="457200" y="381000"/>
            <a:ext cx="7772400" cy="681038"/>
          </a:xfrm>
        </p:spPr>
        <p:txBody>
          <a:bodyPr anchor="t">
            <a:normAutofit/>
          </a:bodyPr>
          <a:lstStyle>
            <a:lvl1pPr algn="l">
              <a:defRPr sz="3200" b="1" i="0" cap="none">
                <a:latin typeface="Arial"/>
                <a:cs typeface="Arial"/>
              </a:defRPr>
            </a:lvl1pPr>
          </a:lstStyle>
          <a:p>
            <a:r>
              <a:rPr lang="en-US" smtClean="0"/>
              <a:t>Click to edit Master title style</a:t>
            </a:r>
            <a:endParaRPr lang="en-US" dirty="0"/>
          </a:p>
        </p:txBody>
      </p:sp>
      <p:sp>
        <p:nvSpPr>
          <p:cNvPr id="11" name="Subtitle 2"/>
          <p:cNvSpPr>
            <a:spLocks noGrp="1"/>
          </p:cNvSpPr>
          <p:nvPr>
            <p:ph type="subTitle" idx="1"/>
          </p:nvPr>
        </p:nvSpPr>
        <p:spPr>
          <a:xfrm>
            <a:off x="457200" y="914400"/>
            <a:ext cx="7772400" cy="762000"/>
          </a:xfrm>
        </p:spPr>
        <p:txBody>
          <a:bodyPr>
            <a:normAutofit/>
          </a:bodyPr>
          <a:lstStyle>
            <a:lvl1pPr marL="0" indent="0" algn="l">
              <a:buNone/>
              <a:defRPr sz="20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120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chor="t">
            <a:normAutofit/>
          </a:bodyPr>
          <a:lstStyle>
            <a:lvl1pPr algn="l">
              <a:defRPr sz="3600" b="1" i="0">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040188" cy="639762"/>
          </a:xfrm>
        </p:spPr>
        <p:txBody>
          <a:bodyPr>
            <a:noAutofit/>
          </a:bodyPr>
          <a:lstStyle>
            <a:lvl1pPr marL="0" indent="0">
              <a:buNone/>
              <a:defRPr sz="2000" b="0" i="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3951288"/>
          </a:xfrm>
        </p:spPr>
        <p:txBody>
          <a:bodyPr/>
          <a:lstStyle>
            <a:lvl1pPr>
              <a:buFont typeface="Arial"/>
              <a:buChar char="•"/>
              <a:defRPr sz="1800">
                <a:latin typeface="Arial"/>
                <a:cs typeface="Arial"/>
              </a:defRPr>
            </a:lvl1pPr>
            <a:lvl2pPr>
              <a:buFont typeface="Arial"/>
              <a:buChar char="•"/>
              <a:defRPr sz="1800">
                <a:latin typeface="Arial"/>
                <a:cs typeface="Arial"/>
              </a:defRPr>
            </a:lvl2pPr>
            <a:lvl3pPr>
              <a:buFont typeface="Arial"/>
              <a:buChar char="•"/>
              <a:defRPr sz="1800">
                <a:latin typeface="Arial"/>
                <a:cs typeface="Arial"/>
              </a:defRPr>
            </a:lvl3pPr>
            <a:lvl4pPr>
              <a:buFont typeface="Arial"/>
              <a:buChar char="•"/>
              <a:defRPr sz="1800">
                <a:latin typeface="Arial"/>
                <a:cs typeface="Arial"/>
              </a:defRPr>
            </a:lvl4pPr>
            <a:lvl5pPr>
              <a:buFont typeface="Arial"/>
              <a:buChar char="•"/>
              <a:defRPr sz="18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639762"/>
          </a:xfrm>
        </p:spPr>
        <p:txBody>
          <a:bodyPr>
            <a:normAutofit/>
          </a:bodyPr>
          <a:lstStyle>
            <a:lvl1pPr marL="0" indent="0">
              <a:buNone/>
              <a:defRPr sz="2000" b="0" i="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0"/>
            <a:ext cx="4041775" cy="3951288"/>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a:latin typeface="Arial"/>
                <a:cs typeface="Aria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atin typeface="Arial"/>
                <a:cs typeface="Arial"/>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atin typeface="Arial"/>
                <a:cs typeface="Arial"/>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atin typeface="Arial"/>
                <a:cs typeface="Arial"/>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063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553200" cy="838200"/>
          </a:xfrm>
        </p:spPr>
        <p:txBody>
          <a:bodyPr anchor="t">
            <a:normAutofit/>
          </a:bodyPr>
          <a:lstStyle>
            <a:lvl1pPr algn="l">
              <a:defRPr sz="3600" b="1" i="0">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6553200" cy="4525963"/>
          </a:xfrm>
        </p:spPr>
        <p:txBody>
          <a:bodyPr/>
          <a:lstStyle>
            <a:lvl1pPr>
              <a:spcBef>
                <a:spcPts val="600"/>
              </a:spcBef>
              <a:buFont typeface="Arial"/>
              <a:buChar char="•"/>
              <a:defRPr sz="1800">
                <a:latin typeface="Arial"/>
                <a:cs typeface="Arial"/>
              </a:defRPr>
            </a:lvl1pPr>
            <a:lvl2pPr>
              <a:spcBef>
                <a:spcPts val="600"/>
              </a:spcBef>
              <a:buFont typeface="Arial"/>
              <a:buChar char="•"/>
              <a:defRPr sz="1600">
                <a:latin typeface="Arial"/>
                <a:cs typeface="Arial"/>
              </a:defRPr>
            </a:lvl2pPr>
            <a:lvl3pPr>
              <a:spcBef>
                <a:spcPts val="600"/>
              </a:spcBef>
              <a:buFont typeface="Arial"/>
              <a:buChar char="•"/>
              <a:defRPr sz="1400">
                <a:latin typeface="Arial"/>
                <a:cs typeface="Arial"/>
              </a:defRPr>
            </a:lvl3pPr>
            <a:lvl4pPr>
              <a:spcBef>
                <a:spcPts val="600"/>
              </a:spcBef>
              <a:buFont typeface="Arial"/>
              <a:buChar char="•"/>
              <a:defRPr sz="1200">
                <a:latin typeface="Arial"/>
                <a:cs typeface="Arial"/>
              </a:defRPr>
            </a:lvl4pPr>
            <a:lvl5pPr>
              <a:spcBef>
                <a:spcPts val="600"/>
              </a:spcBef>
              <a:buFont typeface="Arial"/>
              <a:buChar char="•"/>
              <a:defRPr sz="10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181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ED82168-3C06-41CA-A1D4-9016E00BC010}" type="datetimeFigureOut">
              <a:rPr lang="en-GB" smtClean="0"/>
              <a:pPr/>
              <a:t>6/12/15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50F35A-1EB7-4C70-8156-700A17141A80}"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04832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A251F33-9CEC-4AFA-B1AE-320E277ED503}" type="datetime1">
              <a:rPr lang="en-GB"/>
              <a:pPr/>
              <a:t>6/12/15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677149-0B39-4C89-AAA1-4C98EC2077E7}"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emf"/><Relationship Id="rId3"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mailto:bookings@theoia.co.uk" TargetMode="External"/><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323394"/>
            <a:ext cx="7054924" cy="687795"/>
          </a:xfrm>
        </p:spPr>
        <p:txBody>
          <a:bodyPr>
            <a:noAutofit/>
          </a:bodyPr>
          <a:lstStyle/>
          <a:p>
            <a:pPr algn="ctr"/>
            <a:r>
              <a:rPr lang="en-GB" sz="2800" b="0" dirty="0">
                <a:latin typeface="+mj-lt"/>
              </a:rPr>
              <a:t>Creating outdoor recreation's own legacy</a:t>
            </a:r>
          </a:p>
        </p:txBody>
      </p:sp>
      <p:sp>
        <p:nvSpPr>
          <p:cNvPr id="7" name="Content Placeholder 6"/>
          <p:cNvSpPr>
            <a:spLocks noGrp="1"/>
          </p:cNvSpPr>
          <p:nvPr>
            <p:ph idx="1"/>
          </p:nvPr>
        </p:nvSpPr>
        <p:spPr>
          <a:xfrm>
            <a:off x="1093987" y="3027109"/>
            <a:ext cx="6553200" cy="3096344"/>
          </a:xfrm>
        </p:spPr>
        <p:txBody>
          <a:bodyPr/>
          <a:lstStyle/>
          <a:p>
            <a:pPr marL="0" indent="0">
              <a:buNone/>
            </a:pPr>
            <a:endParaRPr lang="en-GB" dirty="0"/>
          </a:p>
          <a:p>
            <a:pPr marL="0" indent="0">
              <a:buNone/>
            </a:pPr>
            <a:endParaRPr lang="en-GB" dirty="0"/>
          </a:p>
          <a:p>
            <a:pPr marL="0" indent="0" algn="ctr">
              <a:buNone/>
            </a:pPr>
            <a:r>
              <a:rPr lang="en-GB" sz="2000" dirty="0"/>
              <a:t>Emma Boggis</a:t>
            </a:r>
            <a:endParaRPr lang="en-GB" sz="2800" b="1" dirty="0"/>
          </a:p>
          <a:p>
            <a:pPr marL="0" indent="0" algn="ctr">
              <a:buNone/>
            </a:pPr>
            <a:r>
              <a:rPr lang="en-GB" sz="2000" dirty="0"/>
              <a:t>Chief Executive </a:t>
            </a:r>
          </a:p>
          <a:p>
            <a:pPr marL="0" indent="0" algn="ctr">
              <a:buNone/>
            </a:pPr>
            <a:r>
              <a:rPr lang="en-GB" sz="2000" dirty="0"/>
              <a:t>Sport and Recreation Alliance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170297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250">
        <p:fade/>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31272" y="0"/>
            <a:ext cx="7481455" cy="6858000"/>
          </a:xfrm>
          <a:prstGeom prst="rect">
            <a:avLst/>
          </a:prstGeom>
        </p:spPr>
      </p:pic>
      <p:sp>
        <p:nvSpPr>
          <p:cNvPr id="6" name="Rectangle 5"/>
          <p:cNvSpPr/>
          <p:nvPr/>
        </p:nvSpPr>
        <p:spPr>
          <a:xfrm>
            <a:off x="8312727" y="5229200"/>
            <a:ext cx="831273" cy="16288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8312727" y="0"/>
            <a:ext cx="831273" cy="68580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5617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387436"/>
            <a:ext cx="9144000" cy="483683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1471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a:t>
            </a:r>
            <a:endParaRPr lang="en-GB" dirty="0"/>
          </a:p>
        </p:txBody>
      </p:sp>
      <p:sp>
        <p:nvSpPr>
          <p:cNvPr id="3" name="Text Placeholder 2"/>
          <p:cNvSpPr>
            <a:spLocks noGrp="1"/>
          </p:cNvSpPr>
          <p:nvPr>
            <p:ph type="body" idx="1"/>
          </p:nvPr>
        </p:nvSpPr>
        <p:spPr/>
        <p:txBody>
          <a:bodyPr/>
          <a:lstStyle/>
          <a:p>
            <a:r>
              <a:rPr lang="en-GB" dirty="0" smtClean="0"/>
              <a:t>From the national…</a:t>
            </a:r>
            <a:endParaRPr lang="en-GB" dirty="0"/>
          </a:p>
        </p:txBody>
      </p:sp>
      <p:sp>
        <p:nvSpPr>
          <p:cNvPr id="5" name="Text Placeholder 4"/>
          <p:cNvSpPr>
            <a:spLocks noGrp="1"/>
          </p:cNvSpPr>
          <p:nvPr>
            <p:ph type="body" sz="quarter" idx="3"/>
          </p:nvPr>
        </p:nvSpPr>
        <p:spPr>
          <a:xfrm>
            <a:off x="4504960" y="2859691"/>
            <a:ext cx="4041775" cy="639762"/>
          </a:xfrm>
        </p:spPr>
        <p:txBody>
          <a:bodyPr/>
          <a:lstStyle/>
          <a:p>
            <a:r>
              <a:rPr lang="en-GB" dirty="0" smtClean="0"/>
              <a:t>					…to the local</a:t>
            </a:r>
            <a:endParaRPr lang="en-GB" dirty="0"/>
          </a:p>
        </p:txBody>
      </p:sp>
      <p:pic>
        <p:nvPicPr>
          <p:cNvPr id="13" name="Content Placeholder 12"/>
          <p:cNvPicPr>
            <a:picLocks noGrp="1" noChangeAspect="1"/>
          </p:cNvPicPr>
          <p:nvPr>
            <p:ph sz="quarter" idx="4"/>
          </p:nvPr>
        </p:nvPicPr>
        <p:blipFill>
          <a:blip r:embed="rId2"/>
          <a:stretch>
            <a:fillRect/>
          </a:stretch>
        </p:blipFill>
        <p:spPr>
          <a:xfrm>
            <a:off x="4497388" y="3501008"/>
            <a:ext cx="4041775" cy="2078676"/>
          </a:xfrm>
          <a:prstGeom prst="rect">
            <a:avLst/>
          </a:prstGeom>
        </p:spPr>
      </p:pic>
      <p:pic>
        <p:nvPicPr>
          <p:cNvPr id="12" name="Content Placeholder 11"/>
          <p:cNvPicPr>
            <a:picLocks noGrp="1" noChangeAspect="1"/>
          </p:cNvPicPr>
          <p:nvPr>
            <p:ph sz="half" idx="2"/>
          </p:nvPr>
        </p:nvPicPr>
        <p:blipFill>
          <a:blip r:embed="rId3"/>
          <a:stretch>
            <a:fillRect/>
          </a:stretch>
        </p:blipFill>
        <p:spPr>
          <a:xfrm>
            <a:off x="372850" y="2005474"/>
            <a:ext cx="4123861" cy="357576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3776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eaLnBrk="1" hangingPunct="1"/>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Impact</a:t>
            </a:r>
          </a:p>
        </p:txBody>
      </p:sp>
      <p:sp>
        <p:nvSpPr>
          <p:cNvPr id="8195" name="Content Placeholder 4"/>
          <p:cNvSpPr>
            <a:spLocks noGrp="1"/>
          </p:cNvSpPr>
          <p:nvPr>
            <p:ph idx="1"/>
          </p:nvPr>
        </p:nvSpPr>
        <p:spPr>
          <a:xfrm>
            <a:off x="460769" y="1412776"/>
            <a:ext cx="8003232" cy="4525963"/>
          </a:xfrm>
        </p:spPr>
        <p:txBody>
          <a:bodyPr/>
          <a:lstStyle/>
          <a:p>
            <a:pPr eaLnBrk="1" hangingPunct="1">
              <a:lnSpc>
                <a:spcPct val="80000"/>
              </a:lnSpc>
              <a:buFont typeface="Arial" panose="020B0604020202020204" pitchFamily="34" charset="0"/>
              <a:buChar char="•"/>
            </a:pPr>
            <a:r>
              <a:rPr lang="en-GB" altLang="en-US" sz="2600" dirty="0" smtClean="0">
                <a:latin typeface="Arial" panose="020B0604020202020204" pitchFamily="34" charset="0"/>
                <a:ea typeface="ＭＳ Ｐゴシック" panose="020B0600070205080204" pitchFamily="34" charset="-128"/>
                <a:cs typeface="Arial" panose="020B0604020202020204" pitchFamily="34" charset="0"/>
              </a:rPr>
              <a:t>Referenced in various Parliamentary debates including Westminster Hall debate on outdoor recreation</a:t>
            </a:r>
          </a:p>
          <a:p>
            <a:pPr marL="0" indent="0" eaLnBrk="1" hangingPunct="1">
              <a:lnSpc>
                <a:spcPct val="80000"/>
              </a:lnSpc>
              <a:buNone/>
            </a:pPr>
            <a:endParaRPr lang="en-GB" altLang="en-US" sz="2600" dirty="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Arial" panose="020B0604020202020204" pitchFamily="34" charset="0"/>
              <a:buChar char="•"/>
            </a:pPr>
            <a:r>
              <a:rPr lang="en-GB" altLang="en-US" sz="2600" dirty="0" smtClean="0">
                <a:latin typeface="Arial" panose="020B0604020202020204" pitchFamily="34" charset="0"/>
                <a:ea typeface="ＭＳ Ｐゴシック" panose="020B0600070205080204" pitchFamily="34" charset="-128"/>
                <a:cs typeface="Arial" panose="020B0604020202020204" pitchFamily="34" charset="0"/>
              </a:rPr>
              <a:t>Minister made a commitment to consider a national outdoor recreation strategy</a:t>
            </a:r>
          </a:p>
          <a:p>
            <a:pPr marL="0" indent="0" eaLnBrk="1" hangingPunct="1">
              <a:lnSpc>
                <a:spcPct val="80000"/>
              </a:lnSpc>
              <a:buNone/>
            </a:pPr>
            <a:endParaRPr lang="en-GB" altLang="en-US" sz="2600" dirty="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Arial" panose="020B0604020202020204" pitchFamily="34" charset="0"/>
              <a:buChar char="•"/>
            </a:pPr>
            <a:r>
              <a:rPr lang="en-GB" altLang="en-US" sz="2600" dirty="0" smtClean="0">
                <a:latin typeface="Arial" panose="020B0604020202020204" pitchFamily="34" charset="0"/>
                <a:ea typeface="ＭＳ Ｐゴシック" panose="020B0600070205080204" pitchFamily="34" charset="-128"/>
                <a:cs typeface="Arial" panose="020B0604020202020204" pitchFamily="34" charset="0"/>
              </a:rPr>
              <a:t>Used by the sector to demonstrate its value</a:t>
            </a:r>
          </a:p>
          <a:p>
            <a:pPr marL="0" indent="0" eaLnBrk="1" hangingPunct="1">
              <a:lnSpc>
                <a:spcPct val="80000"/>
              </a:lnSpc>
              <a:buNone/>
            </a:pPr>
            <a:endParaRPr lang="en-GB" altLang="en-US" sz="2600" dirty="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Arial" panose="020B0604020202020204" pitchFamily="34" charset="0"/>
              <a:buChar char="•"/>
            </a:pPr>
            <a:r>
              <a:rPr lang="en-GB" altLang="en-US" sz="2600" dirty="0" smtClean="0">
                <a:latin typeface="Arial" panose="020B0604020202020204" pitchFamily="34" charset="0"/>
                <a:ea typeface="ＭＳ Ｐゴシック" panose="020B0600070205080204" pitchFamily="34" charset="-128"/>
                <a:cs typeface="Arial" panose="020B0604020202020204" pitchFamily="34" charset="0"/>
              </a:rPr>
              <a:t>Referenced in submissions, including Culture, Media and Sport Committee tourism inquiry and Health Committee physical activity inquiry</a:t>
            </a:r>
          </a:p>
          <a:p>
            <a:pPr eaLnBrk="1" hangingPunct="1">
              <a:lnSpc>
                <a:spcPct val="80000"/>
              </a:lnSpc>
              <a:buFont typeface="Arial" panose="020B0604020202020204" pitchFamily="34" charset="0"/>
              <a:buChar char="•"/>
            </a:pPr>
            <a:endParaRPr lang="en-GB" altLang="en-US" sz="20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4729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2288" y="1412775"/>
            <a:ext cx="7931150" cy="5080775"/>
          </a:xfrm>
        </p:spPr>
        <p:txBody>
          <a:bodyPr/>
          <a:lstStyle/>
          <a:p>
            <a:pPr marL="285750" indent="-285750">
              <a:buFont typeface="Arial" panose="020B0604020202020204" pitchFamily="34" charset="0"/>
              <a:buChar char="•"/>
            </a:pPr>
            <a:r>
              <a:rPr lang="en-US" dirty="0" smtClean="0"/>
              <a:t>Legacy </a:t>
            </a:r>
            <a:r>
              <a:rPr lang="en-US" dirty="0"/>
              <a:t>of other major events such as Tour de Yorkshire, Commonwealth Games in Glasgow</a:t>
            </a:r>
            <a:r>
              <a:rPr lang="en-US" dirty="0" smtClean="0"/>
              <a:t>?</a:t>
            </a:r>
          </a:p>
          <a:p>
            <a:endParaRPr lang="en-US" sz="1800" i="1" dirty="0" smtClean="0"/>
          </a:p>
          <a:p>
            <a:pPr marL="285750" indent="-285750">
              <a:buFont typeface="Arial" panose="020B0604020202020204" pitchFamily="34" charset="0"/>
              <a:buChar char="•"/>
            </a:pPr>
            <a:r>
              <a:rPr lang="en-GB" dirty="0" smtClean="0">
                <a:latin typeface="+mn-lt"/>
              </a:rPr>
              <a:t>Volunteers:</a:t>
            </a:r>
          </a:p>
          <a:p>
            <a:pPr marL="742950" lvl="1" indent="-285750">
              <a:buFont typeface="Arial" panose="020B0604020202020204" pitchFamily="34" charset="0"/>
              <a:buChar char="•"/>
            </a:pPr>
            <a:r>
              <a:rPr lang="en-GB" b="0" dirty="0" smtClean="0"/>
              <a:t>are </a:t>
            </a:r>
            <a:r>
              <a:rPr lang="en-GB" b="0" dirty="0"/>
              <a:t>the stewards of </a:t>
            </a:r>
            <a:r>
              <a:rPr lang="en-GB" b="0" dirty="0" smtClean="0"/>
              <a:t>the natural </a:t>
            </a:r>
            <a:r>
              <a:rPr lang="en-GB" b="0" dirty="0"/>
              <a:t>environment and </a:t>
            </a:r>
            <a:r>
              <a:rPr lang="en-GB" b="0" dirty="0" smtClean="0"/>
              <a:t> ambassadors for </a:t>
            </a:r>
            <a:r>
              <a:rPr lang="en-GB" b="0" dirty="0"/>
              <a:t>the </a:t>
            </a:r>
            <a:r>
              <a:rPr lang="en-GB" b="0" dirty="0" smtClean="0"/>
              <a:t>outdoors</a:t>
            </a:r>
          </a:p>
          <a:p>
            <a:pPr marL="742950" lvl="1" indent="-285750">
              <a:buFont typeface="Arial" panose="020B0604020202020204" pitchFamily="34" charset="0"/>
              <a:buChar char="•"/>
            </a:pPr>
            <a:r>
              <a:rPr lang="en-GB" b="0" dirty="0" smtClean="0"/>
              <a:t>Brings more opportunities but also skills, knowledge and confidence for the volunteers themselves</a:t>
            </a:r>
          </a:p>
          <a:p>
            <a:pPr marL="742950" lvl="1" indent="-285750">
              <a:buFont typeface="Arial" panose="020B0604020202020204" pitchFamily="34" charset="0"/>
              <a:buChar char="•"/>
            </a:pPr>
            <a:r>
              <a:rPr lang="en-GB" b="0" dirty="0" smtClean="0"/>
              <a:t>Younger </a:t>
            </a:r>
            <a:r>
              <a:rPr lang="en-GB" b="0" dirty="0"/>
              <a:t>people are </a:t>
            </a:r>
            <a:r>
              <a:rPr lang="en-GB" b="0" dirty="0" smtClean="0"/>
              <a:t>particular beneficiaries </a:t>
            </a:r>
            <a:r>
              <a:rPr lang="en-GB" b="0" dirty="0"/>
              <a:t>of the </a:t>
            </a:r>
            <a:r>
              <a:rPr lang="en-GB" b="0" dirty="0" smtClean="0"/>
              <a:t> </a:t>
            </a:r>
            <a:r>
              <a:rPr lang="en-GB" b="0" dirty="0"/>
              <a:t>e</a:t>
            </a:r>
            <a:r>
              <a:rPr lang="en-GB" b="0" dirty="0" smtClean="0"/>
              <a:t>mployment and volunteering </a:t>
            </a:r>
            <a:r>
              <a:rPr lang="en-GB" b="0" dirty="0"/>
              <a:t>opportunities within </a:t>
            </a:r>
            <a:r>
              <a:rPr lang="en-GB" b="0" dirty="0" smtClean="0"/>
              <a:t>the outdoor </a:t>
            </a:r>
            <a:r>
              <a:rPr lang="en-GB" b="0" dirty="0"/>
              <a:t>recreation </a:t>
            </a:r>
            <a:r>
              <a:rPr lang="en-GB" b="0" dirty="0" smtClean="0"/>
              <a:t>network </a:t>
            </a:r>
          </a:p>
          <a:p>
            <a:pPr marL="742950" lvl="1" indent="-285750">
              <a:buFont typeface="Arial" panose="020B0604020202020204" pitchFamily="34" charset="0"/>
              <a:buChar char="•"/>
            </a:pPr>
            <a:r>
              <a:rPr lang="en-GB" b="0" dirty="0" smtClean="0"/>
              <a:t>A high proportion </a:t>
            </a:r>
            <a:r>
              <a:rPr lang="en-GB" b="0" dirty="0"/>
              <a:t>of work in the sector </a:t>
            </a:r>
            <a:r>
              <a:rPr lang="en-GB" b="0" dirty="0" smtClean="0"/>
              <a:t>is seasonal</a:t>
            </a:r>
            <a:r>
              <a:rPr lang="en-GB" b="0" dirty="0"/>
              <a:t>, and offers many young </a:t>
            </a:r>
            <a:r>
              <a:rPr lang="en-GB" b="0" dirty="0" smtClean="0"/>
              <a:t>people their </a:t>
            </a:r>
            <a:r>
              <a:rPr lang="en-GB" b="0" dirty="0"/>
              <a:t>first taste of </a:t>
            </a:r>
            <a:r>
              <a:rPr lang="en-GB" b="0" dirty="0" smtClean="0"/>
              <a:t> working life</a:t>
            </a:r>
            <a:endParaRPr lang="en-US" b="0" dirty="0"/>
          </a:p>
          <a:p>
            <a:pPr algn="ctr"/>
            <a:endParaRPr lang="en-US" sz="1800" dirty="0"/>
          </a:p>
        </p:txBody>
      </p:sp>
      <p:sp>
        <p:nvSpPr>
          <p:cNvPr id="5" name="Title 4"/>
          <p:cNvSpPr>
            <a:spLocks noGrp="1"/>
          </p:cNvSpPr>
          <p:nvPr>
            <p:ph type="title"/>
          </p:nvPr>
        </p:nvSpPr>
        <p:spPr/>
        <p:txBody>
          <a:bodyPr/>
          <a:lstStyle/>
          <a:p>
            <a:r>
              <a:rPr lang="en-US" dirty="0" smtClean="0"/>
              <a:t>The bigger picture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4011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2288" y="1139825"/>
            <a:ext cx="7931150" cy="5353726"/>
          </a:xfrm>
        </p:spPr>
        <p:txBody>
          <a:bodyPr/>
          <a:lstStyle/>
          <a:p>
            <a:pPr lvl="1"/>
            <a:endParaRPr lang="en-US" sz="1800" b="0" dirty="0">
              <a:cs typeface="Arial"/>
            </a:endParaRPr>
          </a:p>
          <a:p>
            <a:pPr algn="ctr"/>
            <a:endParaRPr lang="en-US" sz="2800" dirty="0"/>
          </a:p>
          <a:p>
            <a:pPr algn="ctr"/>
            <a:endParaRPr lang="en-US" sz="1800" dirty="0"/>
          </a:p>
        </p:txBody>
      </p:sp>
      <p:sp>
        <p:nvSpPr>
          <p:cNvPr id="5" name="Title 4"/>
          <p:cNvSpPr>
            <a:spLocks noGrp="1"/>
          </p:cNvSpPr>
          <p:nvPr>
            <p:ph type="title"/>
          </p:nvPr>
        </p:nvSpPr>
        <p:spPr/>
        <p:txBody>
          <a:bodyPr/>
          <a:lstStyle/>
          <a:p>
            <a:r>
              <a:rPr lang="en-US" dirty="0" smtClean="0"/>
              <a:t>Looking to the future</a:t>
            </a:r>
            <a:endParaRPr lang="en-US" dirty="0"/>
          </a:p>
        </p:txBody>
      </p:sp>
      <p:pic>
        <p:nvPicPr>
          <p:cNvPr id="2" name="Picture 1"/>
          <p:cNvPicPr>
            <a:picLocks noChangeAspect="1"/>
          </p:cNvPicPr>
          <p:nvPr/>
        </p:nvPicPr>
        <p:blipFill>
          <a:blip r:embed="rId3"/>
          <a:stretch>
            <a:fillRect/>
          </a:stretch>
        </p:blipFill>
        <p:spPr>
          <a:xfrm>
            <a:off x="1475656" y="1556792"/>
            <a:ext cx="6179765" cy="354076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1917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2288" y="1139825"/>
            <a:ext cx="7931150" cy="5353726"/>
          </a:xfrm>
        </p:spPr>
        <p:txBody>
          <a:bodyPr/>
          <a:lstStyle/>
          <a:p>
            <a:endParaRPr lang="en-US" dirty="0" smtClean="0">
              <a:solidFill>
                <a:srgbClr val="000000"/>
              </a:solidFill>
            </a:endParaRPr>
          </a:p>
          <a:p>
            <a:r>
              <a:rPr lang="en-US" dirty="0" smtClean="0">
                <a:solidFill>
                  <a:srgbClr val="000000"/>
                </a:solidFill>
              </a:rPr>
              <a:t>Opportunity </a:t>
            </a:r>
            <a:r>
              <a:rPr lang="en-US" dirty="0">
                <a:solidFill>
                  <a:srgbClr val="000000"/>
                </a:solidFill>
              </a:rPr>
              <a:t>to create outdoor recreation's own legacy across the UK</a:t>
            </a:r>
            <a:r>
              <a:rPr lang="en-US" dirty="0" smtClean="0">
                <a:solidFill>
                  <a:srgbClr val="000000"/>
                </a:solidFill>
              </a:rPr>
              <a:t>:</a:t>
            </a:r>
          </a:p>
          <a:p>
            <a:endParaRPr lang="en-US" dirty="0" smtClean="0">
              <a:solidFill>
                <a:srgbClr val="000000"/>
              </a:solidFill>
            </a:endParaRPr>
          </a:p>
          <a:p>
            <a:pPr lvl="1"/>
            <a:r>
              <a:rPr lang="en-US" b="0" dirty="0" smtClean="0">
                <a:solidFill>
                  <a:srgbClr val="000000"/>
                </a:solidFill>
                <a:cs typeface="Arial"/>
              </a:rPr>
              <a:t>		Health</a:t>
            </a:r>
          </a:p>
          <a:p>
            <a:pPr lvl="1"/>
            <a:endParaRPr lang="en-US" b="0" dirty="0" smtClean="0">
              <a:solidFill>
                <a:srgbClr val="000000"/>
              </a:solidFill>
              <a:latin typeface="Arial" charset="0"/>
              <a:cs typeface="Arial" charset="0"/>
            </a:endParaRPr>
          </a:p>
          <a:p>
            <a:pPr algn="ctr"/>
            <a:endParaRPr lang="en-US" sz="2800" dirty="0"/>
          </a:p>
          <a:p>
            <a:pPr algn="ctr"/>
            <a:endParaRPr lang="en-US" sz="1800" dirty="0"/>
          </a:p>
        </p:txBody>
      </p:sp>
      <p:sp>
        <p:nvSpPr>
          <p:cNvPr id="5" name="Title 4"/>
          <p:cNvSpPr>
            <a:spLocks noGrp="1"/>
          </p:cNvSpPr>
          <p:nvPr>
            <p:ph type="title"/>
          </p:nvPr>
        </p:nvSpPr>
        <p:spPr/>
        <p:txBody>
          <a:bodyPr/>
          <a:lstStyle/>
          <a:p>
            <a:r>
              <a:rPr lang="en-US" dirty="0" smtClean="0"/>
              <a:t>Looking to the future</a:t>
            </a:r>
            <a:endParaRPr lang="en-US" dirty="0"/>
          </a:p>
        </p:txBody>
      </p:sp>
      <p:sp>
        <p:nvSpPr>
          <p:cNvPr id="2" name="TextBox 1"/>
          <p:cNvSpPr txBox="1"/>
          <p:nvPr/>
        </p:nvSpPr>
        <p:spPr>
          <a:xfrm>
            <a:off x="5616116" y="2492896"/>
            <a:ext cx="1800200" cy="400110"/>
          </a:xfrm>
          <a:prstGeom prst="rect">
            <a:avLst/>
          </a:prstGeom>
          <a:noFill/>
        </p:spPr>
        <p:txBody>
          <a:bodyPr wrap="square" rtlCol="0">
            <a:spAutoFit/>
          </a:bodyPr>
          <a:lstStyle/>
          <a:p>
            <a:r>
              <a:rPr lang="en-GB" sz="2000" dirty="0" smtClean="0"/>
              <a:t>Economy</a:t>
            </a:r>
            <a:endParaRPr lang="en-GB" sz="2000" dirty="0"/>
          </a:p>
        </p:txBody>
      </p:sp>
      <p:sp>
        <p:nvSpPr>
          <p:cNvPr id="6" name="TextBox 5"/>
          <p:cNvSpPr txBox="1"/>
          <p:nvPr/>
        </p:nvSpPr>
        <p:spPr>
          <a:xfrm>
            <a:off x="2879812" y="3280230"/>
            <a:ext cx="1800200" cy="400110"/>
          </a:xfrm>
          <a:prstGeom prst="rect">
            <a:avLst/>
          </a:prstGeom>
          <a:noFill/>
        </p:spPr>
        <p:txBody>
          <a:bodyPr wrap="square" rtlCol="0">
            <a:spAutoFit/>
          </a:bodyPr>
          <a:lstStyle/>
          <a:p>
            <a:r>
              <a:rPr lang="en-GB" sz="2000" dirty="0" smtClean="0"/>
              <a:t>Education</a:t>
            </a:r>
            <a:endParaRPr lang="en-GB" sz="2000" dirty="0"/>
          </a:p>
        </p:txBody>
      </p:sp>
      <p:sp>
        <p:nvSpPr>
          <p:cNvPr id="7" name="TextBox 6"/>
          <p:cNvSpPr txBox="1"/>
          <p:nvPr/>
        </p:nvSpPr>
        <p:spPr>
          <a:xfrm>
            <a:off x="4788024" y="4026707"/>
            <a:ext cx="3456384" cy="707886"/>
          </a:xfrm>
          <a:prstGeom prst="rect">
            <a:avLst/>
          </a:prstGeom>
          <a:noFill/>
        </p:spPr>
        <p:txBody>
          <a:bodyPr wrap="square" rtlCol="0">
            <a:spAutoFit/>
          </a:bodyPr>
          <a:lstStyle/>
          <a:p>
            <a:r>
              <a:rPr lang="en-GB" sz="2000" dirty="0" smtClean="0"/>
              <a:t>Shaping the natural landscape and regeneration</a:t>
            </a:r>
            <a:endParaRPr lang="en-GB" sz="2000" dirty="0"/>
          </a:p>
        </p:txBody>
      </p:sp>
      <p:sp>
        <p:nvSpPr>
          <p:cNvPr id="8" name="TextBox 7"/>
          <p:cNvSpPr txBox="1"/>
          <p:nvPr/>
        </p:nvSpPr>
        <p:spPr>
          <a:xfrm>
            <a:off x="1547664" y="4767430"/>
            <a:ext cx="2664296" cy="707886"/>
          </a:xfrm>
          <a:prstGeom prst="rect">
            <a:avLst/>
          </a:prstGeom>
          <a:noFill/>
        </p:spPr>
        <p:txBody>
          <a:bodyPr wrap="square" rtlCol="0">
            <a:spAutoFit/>
          </a:bodyPr>
          <a:lstStyle/>
          <a:p>
            <a:r>
              <a:rPr lang="en-GB" sz="2000" dirty="0" smtClean="0"/>
              <a:t>Commercialism</a:t>
            </a:r>
          </a:p>
          <a:p>
            <a:r>
              <a:rPr lang="en-GB" sz="2000" dirty="0" smtClean="0"/>
              <a:t>and markets</a:t>
            </a:r>
            <a:endParaRPr lang="en-GB"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0386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dirty="0" smtClean="0"/>
              <a:t>Looking to the future – The outdoor market</a:t>
            </a:r>
            <a:endParaRPr lang="en-US" sz="3000" dirty="0"/>
          </a:p>
        </p:txBody>
      </p:sp>
      <p:pic>
        <p:nvPicPr>
          <p:cNvPr id="4" name="Picture 3"/>
          <p:cNvPicPr>
            <a:picLocks noChangeAspect="1"/>
          </p:cNvPicPr>
          <p:nvPr/>
        </p:nvPicPr>
        <p:blipFill>
          <a:blip r:embed="rId3"/>
          <a:stretch>
            <a:fillRect/>
          </a:stretch>
        </p:blipFill>
        <p:spPr>
          <a:xfrm>
            <a:off x="522288" y="1113002"/>
            <a:ext cx="3681367" cy="5222131"/>
          </a:xfrm>
          <a:prstGeom prst="rect">
            <a:avLst/>
          </a:prstGeom>
        </p:spPr>
      </p:pic>
      <p:pic>
        <p:nvPicPr>
          <p:cNvPr id="10" name="Picture 9"/>
          <p:cNvPicPr>
            <a:picLocks noChangeAspect="1"/>
          </p:cNvPicPr>
          <p:nvPr/>
        </p:nvPicPr>
        <p:blipFill>
          <a:blip r:embed="rId4"/>
          <a:stretch>
            <a:fillRect/>
          </a:stretch>
        </p:blipFill>
        <p:spPr>
          <a:xfrm>
            <a:off x="4425308" y="1772816"/>
            <a:ext cx="4255477" cy="323924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1844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dirty="0" smtClean="0"/>
              <a:t>Looking to the future – The outdoor market</a:t>
            </a:r>
            <a:endParaRPr lang="en-US" sz="3000" dirty="0"/>
          </a:p>
        </p:txBody>
      </p:sp>
      <p:pic>
        <p:nvPicPr>
          <p:cNvPr id="3" name="Picture 2"/>
          <p:cNvPicPr>
            <a:picLocks noChangeAspect="1"/>
          </p:cNvPicPr>
          <p:nvPr/>
        </p:nvPicPr>
        <p:blipFill>
          <a:blip r:embed="rId3"/>
          <a:stretch>
            <a:fillRect/>
          </a:stretch>
        </p:blipFill>
        <p:spPr>
          <a:xfrm>
            <a:off x="457201" y="1066800"/>
            <a:ext cx="5486400" cy="512504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7022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dirty="0" smtClean="0"/>
              <a:t>Looking to the future – The outdoor market</a:t>
            </a:r>
            <a:endParaRPr lang="en-US" sz="3000" dirty="0"/>
          </a:p>
        </p:txBody>
      </p:sp>
      <p:sp>
        <p:nvSpPr>
          <p:cNvPr id="6" name="Text Placeholder 5"/>
          <p:cNvSpPr>
            <a:spLocks noGrp="1"/>
          </p:cNvSpPr>
          <p:nvPr>
            <p:ph type="body" idx="1"/>
          </p:nvPr>
        </p:nvSpPr>
        <p:spPr/>
        <p:txBody>
          <a:bodyPr/>
          <a:lstStyle/>
          <a:p>
            <a:endParaRPr lang="en-GB"/>
          </a:p>
        </p:txBody>
      </p:sp>
      <p:pic>
        <p:nvPicPr>
          <p:cNvPr id="2" name="Picture 1"/>
          <p:cNvPicPr>
            <a:picLocks noChangeAspect="1"/>
          </p:cNvPicPr>
          <p:nvPr/>
        </p:nvPicPr>
        <p:blipFill>
          <a:blip r:embed="rId3"/>
          <a:stretch>
            <a:fillRect/>
          </a:stretch>
        </p:blipFill>
        <p:spPr>
          <a:xfrm>
            <a:off x="0" y="903966"/>
            <a:ext cx="6991672" cy="504651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249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2288" y="1628799"/>
            <a:ext cx="7931150" cy="4864751"/>
          </a:xfrm>
        </p:spPr>
        <p:txBody>
          <a:bodyPr/>
          <a:lstStyle/>
          <a:p>
            <a:endParaRPr lang="en-US" sz="1800" dirty="0"/>
          </a:p>
          <a:p>
            <a:pPr marL="285750" indent="-285750">
              <a:buFont typeface="Arial" panose="020B0604020202020204" pitchFamily="34" charset="0"/>
              <a:buChar char="•"/>
            </a:pPr>
            <a:r>
              <a:rPr lang="en-US" sz="2400" dirty="0"/>
              <a:t>Introduction to the </a:t>
            </a:r>
            <a:r>
              <a:rPr lang="en-US" sz="2400" dirty="0" smtClean="0"/>
              <a:t>Sport and Recreation Alliance</a:t>
            </a:r>
          </a:p>
          <a:p>
            <a:endParaRPr lang="en-US" sz="2400" dirty="0" smtClean="0"/>
          </a:p>
          <a:p>
            <a:pPr marL="285750" indent="-285750">
              <a:buFont typeface="Arial" panose="020B0604020202020204" pitchFamily="34" charset="0"/>
              <a:buChar char="•"/>
            </a:pPr>
            <a:r>
              <a:rPr lang="en-US" sz="2400" dirty="0" smtClean="0"/>
              <a:t>Olympic/Paralympic legacy for outdoor recreation</a:t>
            </a:r>
          </a:p>
          <a:p>
            <a:endParaRPr lang="en-US" sz="2400" dirty="0" smtClean="0"/>
          </a:p>
          <a:p>
            <a:pPr marL="285750" indent="-285750">
              <a:buFont typeface="Arial" panose="020B0604020202020204" pitchFamily="34" charset="0"/>
              <a:buChar char="•"/>
            </a:pPr>
            <a:r>
              <a:rPr lang="en-US" sz="2400" dirty="0" smtClean="0"/>
              <a:t>The bigger picture</a:t>
            </a:r>
          </a:p>
          <a:p>
            <a:endParaRPr lang="en-US" sz="2400" dirty="0" smtClean="0"/>
          </a:p>
          <a:p>
            <a:pPr marL="285750" indent="-285750">
              <a:buFont typeface="Arial" panose="020B0604020202020204" pitchFamily="34" charset="0"/>
              <a:buChar char="•"/>
            </a:pPr>
            <a:r>
              <a:rPr lang="en-US" sz="2400" dirty="0" smtClean="0"/>
              <a:t>Looking to the future and steps towards creating outdoor recreation’s own legacy</a:t>
            </a:r>
          </a:p>
          <a:p>
            <a:pPr marL="285750" indent="-285750">
              <a:buFont typeface="Arial" panose="020B0604020202020204" pitchFamily="34" charset="0"/>
              <a:buChar char="•"/>
            </a:pPr>
            <a:endParaRPr lang="en-US" sz="1800" dirty="0"/>
          </a:p>
          <a:p>
            <a:pPr algn="ctr"/>
            <a:endParaRPr lang="en-US" sz="2800" dirty="0"/>
          </a:p>
          <a:p>
            <a:pPr algn="ctr"/>
            <a:endParaRPr lang="en-US" sz="1800" dirty="0"/>
          </a:p>
        </p:txBody>
      </p:sp>
      <p:sp>
        <p:nvSpPr>
          <p:cNvPr id="5" name="Title 4"/>
          <p:cNvSpPr>
            <a:spLocks noGrp="1"/>
          </p:cNvSpPr>
          <p:nvPr>
            <p:ph type="title"/>
          </p:nvPr>
        </p:nvSpPr>
        <p:spPr>
          <a:xfrm>
            <a:off x="457200" y="620688"/>
            <a:ext cx="8229600" cy="685800"/>
          </a:xfrm>
        </p:spPr>
        <p:txBody>
          <a:bodyPr/>
          <a:lstStyle/>
          <a:p>
            <a:r>
              <a:rPr lang="en-US" dirty="0" smtClean="0"/>
              <a:t>Overview</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8548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dirty="0" smtClean="0"/>
              <a:t>Looking to the future – The outdoor market</a:t>
            </a:r>
            <a:endParaRPr lang="en-US" sz="3000" dirty="0"/>
          </a:p>
        </p:txBody>
      </p:sp>
      <p:pic>
        <p:nvPicPr>
          <p:cNvPr id="3" name="Picture 2"/>
          <p:cNvPicPr>
            <a:picLocks noChangeAspect="1"/>
          </p:cNvPicPr>
          <p:nvPr/>
        </p:nvPicPr>
        <p:blipFill>
          <a:blip r:embed="rId3"/>
          <a:stretch>
            <a:fillRect/>
          </a:stretch>
        </p:blipFill>
        <p:spPr>
          <a:xfrm>
            <a:off x="152400" y="1066800"/>
            <a:ext cx="6833176" cy="4953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3527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dirty="0" smtClean="0"/>
              <a:t>Looking to the future – The outdoor market</a:t>
            </a:r>
            <a:endParaRPr lang="en-US" sz="3000" dirty="0"/>
          </a:p>
        </p:txBody>
      </p:sp>
      <p:sp>
        <p:nvSpPr>
          <p:cNvPr id="6" name="Text Placeholder 5"/>
          <p:cNvSpPr>
            <a:spLocks noGrp="1"/>
          </p:cNvSpPr>
          <p:nvPr>
            <p:ph type="body" idx="1"/>
          </p:nvPr>
        </p:nvSpPr>
        <p:spPr>
          <a:xfrm>
            <a:off x="4479739" y="1844824"/>
            <a:ext cx="4040188" cy="2952328"/>
          </a:xfrm>
        </p:spPr>
        <p:txBody>
          <a:bodyPr/>
          <a:lstStyle/>
          <a:p>
            <a:r>
              <a:rPr lang="en-GB" dirty="0" smtClean="0"/>
              <a:t>Sport England and the OIA are running workshops on the research and how organisations can use it to respond to the market and maximise the potential of outdoor recreation.</a:t>
            </a:r>
          </a:p>
          <a:p>
            <a:endParaRPr lang="en-GB" dirty="0"/>
          </a:p>
          <a:p>
            <a:r>
              <a:rPr lang="en-GB" dirty="0" smtClean="0"/>
              <a:t>To book email: </a:t>
            </a:r>
            <a:r>
              <a:rPr lang="en-GB" dirty="0">
                <a:hlinkClick r:id="rId3"/>
              </a:rPr>
              <a:t>bookings@theoia.co.uk</a:t>
            </a:r>
            <a:r>
              <a:rPr lang="en-GB" dirty="0"/>
              <a:t>.</a:t>
            </a:r>
          </a:p>
        </p:txBody>
      </p:sp>
      <p:pic>
        <p:nvPicPr>
          <p:cNvPr id="2" name="Picture 1"/>
          <p:cNvPicPr>
            <a:picLocks noChangeAspect="1"/>
          </p:cNvPicPr>
          <p:nvPr/>
        </p:nvPicPr>
        <p:blipFill>
          <a:blip r:embed="rId4"/>
          <a:stretch>
            <a:fillRect/>
          </a:stretch>
        </p:blipFill>
        <p:spPr>
          <a:xfrm>
            <a:off x="518091" y="1038778"/>
            <a:ext cx="3672408" cy="510450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4991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2288" y="1196753"/>
            <a:ext cx="7931150" cy="5296798"/>
          </a:xfrm>
        </p:spPr>
        <p:txBody>
          <a:bodyPr/>
          <a:lstStyle/>
          <a:p>
            <a:pPr marL="457200" indent="-457200">
              <a:buFont typeface="Arial" panose="020B0604020202020204" pitchFamily="34" charset="0"/>
              <a:buChar char="•"/>
            </a:pPr>
            <a:r>
              <a:rPr lang="en-US" sz="2200" b="0" dirty="0" smtClean="0"/>
              <a:t>New </a:t>
            </a:r>
            <a:r>
              <a:rPr lang="en-US" sz="2200" b="0" dirty="0"/>
              <a:t>Government = new opportunity to put outdoor recreation on the map across </a:t>
            </a:r>
            <a:r>
              <a:rPr lang="en-US" sz="2200" b="0" dirty="0" smtClean="0"/>
              <a:t>departments</a:t>
            </a:r>
          </a:p>
          <a:p>
            <a:endParaRPr lang="en-US" sz="2200" b="0" dirty="0" smtClean="0"/>
          </a:p>
          <a:p>
            <a:pPr marL="457200" indent="-457200">
              <a:buFont typeface="Arial" panose="020B0604020202020204" pitchFamily="34" charset="0"/>
              <a:buChar char="•"/>
            </a:pPr>
            <a:r>
              <a:rPr lang="en-US" sz="2200" dirty="0" smtClean="0"/>
              <a:t>A national strategy for outdoor recreation in England?:</a:t>
            </a:r>
          </a:p>
          <a:p>
            <a:pPr marL="914400" lvl="1" indent="-457200">
              <a:buFont typeface="Arial" panose="020B0604020202020204" pitchFamily="34" charset="0"/>
              <a:buChar char="•"/>
            </a:pPr>
            <a:r>
              <a:rPr lang="en-US" sz="2200" b="0" dirty="0" smtClean="0">
                <a:cs typeface="Arial"/>
              </a:rPr>
              <a:t>June – review existing strategies and online consultation with the sector</a:t>
            </a:r>
          </a:p>
          <a:p>
            <a:pPr marL="914400" lvl="1" indent="-457200">
              <a:buFont typeface="Arial" panose="020B0604020202020204" pitchFamily="34" charset="0"/>
              <a:buChar char="•"/>
            </a:pPr>
            <a:r>
              <a:rPr lang="en-US" sz="2200" b="0" dirty="0" smtClean="0">
                <a:cs typeface="Arial"/>
              </a:rPr>
              <a:t>July – face-to-face consultation and </a:t>
            </a:r>
            <a:r>
              <a:rPr lang="en-US" sz="2200" b="0" dirty="0" err="1" smtClean="0">
                <a:cs typeface="Arial"/>
              </a:rPr>
              <a:t>prioritisation</a:t>
            </a:r>
            <a:r>
              <a:rPr lang="en-US" sz="2200" b="0" dirty="0" smtClean="0">
                <a:cs typeface="Arial"/>
              </a:rPr>
              <a:t> sessions</a:t>
            </a:r>
          </a:p>
          <a:p>
            <a:pPr marL="914400" lvl="1" indent="-457200">
              <a:buFont typeface="Arial" panose="020B0604020202020204" pitchFamily="34" charset="0"/>
              <a:buChar char="•"/>
            </a:pPr>
            <a:r>
              <a:rPr lang="en-US" sz="2200" b="0" dirty="0" smtClean="0">
                <a:cs typeface="Arial"/>
              </a:rPr>
              <a:t>August – report writing</a:t>
            </a:r>
          </a:p>
          <a:p>
            <a:pPr marL="914400" lvl="1" indent="-457200">
              <a:buFont typeface="Arial" panose="020B0604020202020204" pitchFamily="34" charset="0"/>
              <a:buChar char="•"/>
            </a:pPr>
            <a:r>
              <a:rPr lang="en-US" sz="2200" b="0" dirty="0" smtClean="0">
                <a:cs typeface="Arial"/>
              </a:rPr>
              <a:t>September – submit report to DCMS</a:t>
            </a:r>
          </a:p>
          <a:p>
            <a:pPr lvl="1"/>
            <a:endParaRPr lang="en-US" sz="2400" b="0" dirty="0">
              <a:cs typeface="Arial"/>
            </a:endParaRPr>
          </a:p>
          <a:p>
            <a:pPr algn="ctr"/>
            <a:endParaRPr lang="en-US" sz="2800" dirty="0"/>
          </a:p>
          <a:p>
            <a:pPr algn="ctr"/>
            <a:endParaRPr lang="en-US" sz="1800" dirty="0"/>
          </a:p>
        </p:txBody>
      </p:sp>
      <p:sp>
        <p:nvSpPr>
          <p:cNvPr id="5" name="Title 4"/>
          <p:cNvSpPr>
            <a:spLocks noGrp="1"/>
          </p:cNvSpPr>
          <p:nvPr>
            <p:ph type="title"/>
          </p:nvPr>
        </p:nvSpPr>
        <p:spPr/>
        <p:txBody>
          <a:bodyPr/>
          <a:lstStyle/>
          <a:p>
            <a:r>
              <a:rPr lang="en-US" dirty="0" smtClean="0"/>
              <a:t>Steps towards a new legacy</a:t>
            </a:r>
            <a:endParaRPr lang="en-US" dirty="0"/>
          </a:p>
        </p:txBody>
      </p:sp>
      <p:pic>
        <p:nvPicPr>
          <p:cNvPr id="2" name="Picture 1"/>
          <p:cNvPicPr>
            <a:picLocks noChangeAspect="1"/>
          </p:cNvPicPr>
          <p:nvPr/>
        </p:nvPicPr>
        <p:blipFill>
          <a:blip r:embed="rId3"/>
          <a:stretch>
            <a:fillRect/>
          </a:stretch>
        </p:blipFill>
        <p:spPr>
          <a:xfrm>
            <a:off x="-108520" y="5085184"/>
            <a:ext cx="9325715" cy="187220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4155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2288" y="1844824"/>
            <a:ext cx="7931150" cy="4648726"/>
          </a:xfrm>
        </p:spPr>
        <p:txBody>
          <a:bodyPr/>
          <a:lstStyle/>
          <a:p>
            <a:pPr lvl="1"/>
            <a:endParaRPr lang="en-US" sz="2400" b="0" dirty="0">
              <a:cs typeface="Arial"/>
            </a:endParaRPr>
          </a:p>
          <a:p>
            <a:pPr marL="914400" lvl="1" indent="-457200">
              <a:buFont typeface="Arial" panose="020B0604020202020204" pitchFamily="34" charset="0"/>
              <a:buChar char="•"/>
            </a:pPr>
            <a:r>
              <a:rPr lang="en-US" sz="2400" b="0" dirty="0">
                <a:cs typeface="Arial"/>
              </a:rPr>
              <a:t>Build the evidence base across the UK to demonstrate value of outdoor </a:t>
            </a:r>
            <a:r>
              <a:rPr lang="en-US" sz="2400" b="0" dirty="0" smtClean="0">
                <a:cs typeface="Arial"/>
              </a:rPr>
              <a:t>recreation</a:t>
            </a:r>
          </a:p>
          <a:p>
            <a:pPr lvl="1"/>
            <a:endParaRPr lang="en-US" sz="2400" b="0" dirty="0">
              <a:cs typeface="Arial"/>
            </a:endParaRPr>
          </a:p>
          <a:p>
            <a:pPr marL="914400" lvl="1" indent="-457200">
              <a:buFont typeface="Arial" panose="020B0604020202020204" pitchFamily="34" charset="0"/>
              <a:buChar char="•"/>
            </a:pPr>
            <a:r>
              <a:rPr lang="en-US" sz="2400" b="0" dirty="0">
                <a:cs typeface="Arial"/>
              </a:rPr>
              <a:t>Work together to open opportunities for participation in outdoor recreation to all</a:t>
            </a:r>
          </a:p>
          <a:p>
            <a:pPr algn="ctr"/>
            <a:endParaRPr lang="en-US" sz="2800" dirty="0"/>
          </a:p>
          <a:p>
            <a:pPr algn="ctr"/>
            <a:endParaRPr lang="en-US" sz="1800" dirty="0"/>
          </a:p>
        </p:txBody>
      </p:sp>
      <p:sp>
        <p:nvSpPr>
          <p:cNvPr id="5" name="Title 4"/>
          <p:cNvSpPr>
            <a:spLocks noGrp="1"/>
          </p:cNvSpPr>
          <p:nvPr>
            <p:ph type="title"/>
          </p:nvPr>
        </p:nvSpPr>
        <p:spPr>
          <a:xfrm>
            <a:off x="439537" y="548680"/>
            <a:ext cx="8229600" cy="685800"/>
          </a:xfrm>
        </p:spPr>
        <p:txBody>
          <a:bodyPr/>
          <a:lstStyle/>
          <a:p>
            <a:r>
              <a:rPr lang="en-US" dirty="0" smtClean="0"/>
              <a:t>Steps towards a new legacy</a:t>
            </a:r>
            <a:endParaRPr lang="en-US" dirty="0"/>
          </a:p>
        </p:txBody>
      </p:sp>
      <p:pic>
        <p:nvPicPr>
          <p:cNvPr id="2" name="Picture 1"/>
          <p:cNvPicPr>
            <a:picLocks noChangeAspect="1"/>
          </p:cNvPicPr>
          <p:nvPr/>
        </p:nvPicPr>
        <p:blipFill>
          <a:blip r:embed="rId3"/>
          <a:stretch>
            <a:fillRect/>
          </a:stretch>
        </p:blipFill>
        <p:spPr>
          <a:xfrm>
            <a:off x="-108520" y="5085184"/>
            <a:ext cx="9325715" cy="187220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9267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323394"/>
            <a:ext cx="7054924" cy="687795"/>
          </a:xfrm>
        </p:spPr>
        <p:txBody>
          <a:bodyPr>
            <a:noAutofit/>
          </a:bodyPr>
          <a:lstStyle/>
          <a:p>
            <a:pPr algn="ctr"/>
            <a:r>
              <a:rPr lang="en-GB" sz="2800" b="0" dirty="0" smtClean="0">
                <a:latin typeface="+mj-lt"/>
              </a:rPr>
              <a:t>Questions?</a:t>
            </a:r>
            <a:endParaRPr lang="en-GB" sz="2800" b="0" dirty="0">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642734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250">
        <p:fad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323394"/>
            <a:ext cx="7054924" cy="687795"/>
          </a:xfrm>
        </p:spPr>
        <p:txBody>
          <a:bodyPr>
            <a:noAutofit/>
          </a:bodyPr>
          <a:lstStyle/>
          <a:p>
            <a:pPr algn="ctr"/>
            <a:r>
              <a:rPr lang="en-GB" sz="2800" b="0" dirty="0" smtClean="0">
                <a:latin typeface="+mj-lt"/>
              </a:rPr>
              <a:t>Workshop</a:t>
            </a:r>
            <a:endParaRPr lang="en-GB" sz="2800" b="0" dirty="0">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388798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250">
        <p:fade/>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2288" y="1234480"/>
            <a:ext cx="7931150" cy="5080774"/>
          </a:xfrm>
        </p:spPr>
        <p:txBody>
          <a:bodyPr/>
          <a:lstStyle/>
          <a:p>
            <a:r>
              <a:rPr lang="en-GB" sz="1800" dirty="0"/>
              <a:t>1.       The following themes have been suggested as a helpful framework for a national outdoor recreation strategy based on work already done within the sector</a:t>
            </a:r>
            <a:r>
              <a:rPr lang="en-GB" sz="1800" dirty="0" smtClean="0"/>
              <a:t>:</a:t>
            </a:r>
          </a:p>
          <a:p>
            <a:endParaRPr lang="en-GB" sz="1800" dirty="0"/>
          </a:p>
          <a:p>
            <a:pPr marL="285750" indent="-285750">
              <a:buFont typeface="Arial" panose="020B0604020202020204" pitchFamily="34" charset="0"/>
              <a:buChar char="•"/>
            </a:pPr>
            <a:r>
              <a:rPr lang="en-GB" sz="1800" dirty="0" smtClean="0"/>
              <a:t>The </a:t>
            </a:r>
            <a:r>
              <a:rPr lang="en-GB" sz="1800" dirty="0"/>
              <a:t>outdoors helps people be happy and healthy</a:t>
            </a:r>
          </a:p>
          <a:p>
            <a:pPr marL="285750" indent="-285750">
              <a:buFont typeface="Arial" panose="020B0604020202020204" pitchFamily="34" charset="0"/>
              <a:buChar char="•"/>
            </a:pPr>
            <a:r>
              <a:rPr lang="en-GB" sz="1800" dirty="0" smtClean="0"/>
              <a:t>The </a:t>
            </a:r>
            <a:r>
              <a:rPr lang="en-GB" sz="1800" dirty="0"/>
              <a:t>outdoors helps children and young people achieve </a:t>
            </a:r>
            <a:r>
              <a:rPr lang="en-GB" sz="1800" dirty="0" smtClean="0"/>
              <a:t>their potential</a:t>
            </a:r>
            <a:endParaRPr lang="en-GB" sz="1800" dirty="0"/>
          </a:p>
          <a:p>
            <a:pPr marL="285750" indent="-285750">
              <a:buFont typeface="Arial" panose="020B0604020202020204" pitchFamily="34" charset="0"/>
              <a:buChar char="•"/>
            </a:pPr>
            <a:r>
              <a:rPr lang="en-GB" sz="1800" dirty="0" smtClean="0"/>
              <a:t>The </a:t>
            </a:r>
            <a:r>
              <a:rPr lang="en-GB" sz="1800" dirty="0"/>
              <a:t>outdoors contributes to the national economy</a:t>
            </a:r>
          </a:p>
          <a:p>
            <a:pPr marL="285750" indent="-285750">
              <a:buFont typeface="Arial" panose="020B0604020202020204" pitchFamily="34" charset="0"/>
              <a:buChar char="•"/>
            </a:pPr>
            <a:r>
              <a:rPr lang="en-GB" sz="1800" dirty="0" smtClean="0"/>
              <a:t>The </a:t>
            </a:r>
            <a:r>
              <a:rPr lang="en-GB" sz="1800" dirty="0"/>
              <a:t>outdoors demonstrates its economic and social value</a:t>
            </a:r>
          </a:p>
          <a:p>
            <a:pPr marL="285750" indent="-285750">
              <a:buFont typeface="Arial" panose="020B0604020202020204" pitchFamily="34" charset="0"/>
              <a:buChar char="•"/>
            </a:pPr>
            <a:r>
              <a:rPr lang="en-GB" sz="1800" dirty="0" smtClean="0"/>
              <a:t>The </a:t>
            </a:r>
            <a:r>
              <a:rPr lang="en-GB" sz="1800" dirty="0"/>
              <a:t>outdoors is accessible to everyone</a:t>
            </a:r>
          </a:p>
          <a:p>
            <a:pPr marL="285750" indent="-285750">
              <a:buFont typeface="Arial" panose="020B0604020202020204" pitchFamily="34" charset="0"/>
              <a:buChar char="•"/>
            </a:pPr>
            <a:r>
              <a:rPr lang="en-GB" sz="1800" dirty="0" smtClean="0"/>
              <a:t>The outdoors </a:t>
            </a:r>
            <a:r>
              <a:rPr lang="en-GB" sz="1800" dirty="0"/>
              <a:t>is </a:t>
            </a:r>
            <a:r>
              <a:rPr lang="en-GB" sz="1800" dirty="0" smtClean="0"/>
              <a:t>protected</a:t>
            </a:r>
          </a:p>
          <a:p>
            <a:pPr marL="285750" indent="-285750">
              <a:buFont typeface="Arial" panose="020B0604020202020204" pitchFamily="34" charset="0"/>
              <a:buChar char="•"/>
            </a:pPr>
            <a:endParaRPr lang="en-GB" sz="1800" dirty="0"/>
          </a:p>
          <a:p>
            <a:r>
              <a:rPr lang="en-GB" sz="1800" dirty="0"/>
              <a:t>Under these themes, what do you think are the issues that could be addressed in a national strategy? </a:t>
            </a:r>
            <a:endParaRPr lang="en-GB" sz="1800" dirty="0" smtClean="0"/>
          </a:p>
          <a:p>
            <a:r>
              <a:rPr lang="en-GB" sz="1800" dirty="0" smtClean="0"/>
              <a:t>Feel </a:t>
            </a:r>
            <a:r>
              <a:rPr lang="en-GB" sz="1800" dirty="0"/>
              <a:t>free to add your own theme if it isn’t covered by the above.</a:t>
            </a:r>
          </a:p>
          <a:p>
            <a:pPr marL="285750" indent="-285750">
              <a:buFont typeface="Arial" panose="020B0604020202020204" pitchFamily="34" charset="0"/>
              <a:buChar char="•"/>
            </a:pPr>
            <a:endParaRPr lang="en-US" sz="1800" dirty="0"/>
          </a:p>
        </p:txBody>
      </p:sp>
      <p:sp>
        <p:nvSpPr>
          <p:cNvPr id="5" name="Title 4"/>
          <p:cNvSpPr>
            <a:spLocks noGrp="1"/>
          </p:cNvSpPr>
          <p:nvPr>
            <p:ph type="title"/>
          </p:nvPr>
        </p:nvSpPr>
        <p:spPr>
          <a:xfrm>
            <a:off x="439537" y="404664"/>
            <a:ext cx="8229600" cy="685800"/>
          </a:xfrm>
        </p:spPr>
        <p:txBody>
          <a:bodyPr>
            <a:normAutofit fontScale="90000"/>
          </a:bodyPr>
          <a:lstStyle/>
          <a:p>
            <a:r>
              <a:rPr lang="en-US" dirty="0" smtClean="0"/>
              <a:t>A national outdoor recreation strategy?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5186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2288" y="1628800"/>
            <a:ext cx="7931150" cy="4686454"/>
          </a:xfrm>
        </p:spPr>
        <p:txBody>
          <a:bodyPr/>
          <a:lstStyle/>
          <a:p>
            <a:r>
              <a:rPr lang="en-GB" sz="2400" dirty="0"/>
              <a:t>2.    </a:t>
            </a:r>
            <a:r>
              <a:rPr lang="en-GB" sz="2400" dirty="0" smtClean="0"/>
              <a:t>For </a:t>
            </a:r>
            <a:r>
              <a:rPr lang="en-GB" sz="2400" dirty="0"/>
              <a:t>each issue, what would be your recommendation </a:t>
            </a:r>
            <a:r>
              <a:rPr lang="en-GB" sz="2400" dirty="0" smtClean="0"/>
              <a:t>         </a:t>
            </a:r>
          </a:p>
          <a:p>
            <a:r>
              <a:rPr lang="en-GB" sz="2400" dirty="0"/>
              <a:t> </a:t>
            </a:r>
            <a:r>
              <a:rPr lang="en-GB" sz="2400" dirty="0" smtClean="0"/>
              <a:t>      for </a:t>
            </a:r>
            <a:r>
              <a:rPr lang="en-GB" sz="2400" dirty="0"/>
              <a:t>change? </a:t>
            </a:r>
            <a:endParaRPr lang="en-GB" sz="2400" dirty="0" smtClean="0"/>
          </a:p>
          <a:p>
            <a:r>
              <a:rPr lang="en-GB" sz="2400" dirty="0"/>
              <a:t>	</a:t>
            </a:r>
            <a:r>
              <a:rPr lang="en-GB" sz="2400" dirty="0" smtClean="0"/>
              <a:t> E.g</a:t>
            </a:r>
            <a:r>
              <a:rPr lang="en-GB" sz="2400" dirty="0"/>
              <a:t>. Government should….  </a:t>
            </a:r>
            <a:endParaRPr lang="en-GB" sz="2400" dirty="0" smtClean="0"/>
          </a:p>
          <a:p>
            <a:endParaRPr lang="en-GB" sz="2400" dirty="0"/>
          </a:p>
          <a:p>
            <a:r>
              <a:rPr lang="en-GB" sz="2400" dirty="0"/>
              <a:t>3.    </a:t>
            </a:r>
            <a:r>
              <a:rPr lang="en-GB" sz="2400" dirty="0" smtClean="0"/>
              <a:t>Out </a:t>
            </a:r>
            <a:r>
              <a:rPr lang="en-GB" sz="2400" dirty="0"/>
              <a:t>of all of the recommendations, what would be </a:t>
            </a:r>
            <a:endParaRPr lang="en-GB" sz="2400" dirty="0" smtClean="0"/>
          </a:p>
          <a:p>
            <a:r>
              <a:rPr lang="en-GB" sz="2400" dirty="0"/>
              <a:t> </a:t>
            </a:r>
            <a:r>
              <a:rPr lang="en-GB" sz="2400" dirty="0" smtClean="0"/>
              <a:t>      your </a:t>
            </a:r>
            <a:r>
              <a:rPr lang="en-GB" sz="2400" dirty="0"/>
              <a:t>top </a:t>
            </a:r>
            <a:r>
              <a:rPr lang="en-GB" sz="2400" dirty="0" smtClean="0"/>
              <a:t>5? </a:t>
            </a:r>
            <a:endParaRPr lang="en-US" sz="2400" dirty="0"/>
          </a:p>
        </p:txBody>
      </p:sp>
      <p:sp>
        <p:nvSpPr>
          <p:cNvPr id="5" name="Title 4"/>
          <p:cNvSpPr>
            <a:spLocks noGrp="1"/>
          </p:cNvSpPr>
          <p:nvPr>
            <p:ph type="title"/>
          </p:nvPr>
        </p:nvSpPr>
        <p:spPr>
          <a:xfrm>
            <a:off x="439537" y="404664"/>
            <a:ext cx="8229600" cy="685800"/>
          </a:xfrm>
        </p:spPr>
        <p:txBody>
          <a:bodyPr>
            <a:normAutofit fontScale="90000"/>
          </a:bodyPr>
          <a:lstStyle/>
          <a:p>
            <a:r>
              <a:rPr lang="en-US" dirty="0" smtClean="0"/>
              <a:t>A national outdoor recreation strategy?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169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548680"/>
            <a:ext cx="8229600" cy="685800"/>
          </a:xfrm>
        </p:spPr>
        <p:txBody>
          <a:bodyPr>
            <a:normAutofit/>
          </a:bodyPr>
          <a:lstStyle/>
          <a:p>
            <a:r>
              <a:rPr lang="en-GB" sz="2800" dirty="0" smtClean="0"/>
              <a:t>About the Sport and Recreation Alliance…</a:t>
            </a:r>
            <a:endParaRPr lang="en-GB" sz="2800" dirty="0"/>
          </a:p>
        </p:txBody>
      </p:sp>
      <p:pic>
        <p:nvPicPr>
          <p:cNvPr id="6" name="Picture 5"/>
          <p:cNvPicPr>
            <a:picLocks noChangeAspect="1"/>
          </p:cNvPicPr>
          <p:nvPr/>
        </p:nvPicPr>
        <p:blipFill>
          <a:blip r:embed="rId3"/>
          <a:stretch>
            <a:fillRect/>
          </a:stretch>
        </p:blipFill>
        <p:spPr>
          <a:xfrm>
            <a:off x="643671" y="1447800"/>
            <a:ext cx="7837449" cy="37291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5993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2288" y="1484783"/>
            <a:ext cx="7931150" cy="5008767"/>
          </a:xfrm>
        </p:spPr>
        <p:txBody>
          <a:bodyPr/>
          <a:lstStyle/>
          <a:p>
            <a:pPr marL="285750" indent="-285750">
              <a:buFont typeface="Arial" panose="020B0604020202020204" pitchFamily="34" charset="0"/>
              <a:buChar char="•"/>
            </a:pPr>
            <a:r>
              <a:rPr lang="en-US" sz="2400" dirty="0" smtClean="0"/>
              <a:t>Facilities </a:t>
            </a:r>
            <a:r>
              <a:rPr lang="en-US" sz="2400" dirty="0"/>
              <a:t>created new </a:t>
            </a:r>
            <a:r>
              <a:rPr lang="en-US" sz="2400" dirty="0" smtClean="0"/>
              <a:t>opportunities to access outdoor recreation</a:t>
            </a:r>
          </a:p>
          <a:p>
            <a:pPr marL="285750" indent="-285750">
              <a:buFont typeface="Arial" panose="020B0604020202020204" pitchFamily="34" charset="0"/>
              <a:buChar char="•"/>
            </a:pPr>
            <a:r>
              <a:rPr lang="en-US" sz="2400" dirty="0" smtClean="0"/>
              <a:t>Regeneration </a:t>
            </a:r>
            <a:r>
              <a:rPr lang="en-US" sz="2400" dirty="0"/>
              <a:t>of Olympic </a:t>
            </a:r>
            <a:r>
              <a:rPr lang="en-US" sz="2400" dirty="0" smtClean="0"/>
              <a:t>Park:</a:t>
            </a:r>
          </a:p>
          <a:p>
            <a:pPr marL="628650" lvl="1" indent="-171450">
              <a:buFont typeface="Arial" panose="020B0604020202020204" pitchFamily="34" charset="0"/>
              <a:buChar char="•"/>
            </a:pPr>
            <a:r>
              <a:rPr lang="en-GB" sz="2400" b="0" dirty="0" smtClean="0"/>
              <a:t>more </a:t>
            </a:r>
            <a:r>
              <a:rPr lang="en-GB" sz="2400" b="0" dirty="0"/>
              <a:t>than four million visits to the Park since July </a:t>
            </a:r>
            <a:r>
              <a:rPr lang="en-GB" sz="2400" b="0" dirty="0" smtClean="0"/>
              <a:t>2013</a:t>
            </a:r>
            <a:endParaRPr lang="en-GB" sz="2400" b="0" dirty="0"/>
          </a:p>
          <a:p>
            <a:pPr marL="628650" lvl="1" indent="-171450">
              <a:buFont typeface="Arial" panose="020B0604020202020204" pitchFamily="34" charset="0"/>
              <a:buChar char="•"/>
            </a:pPr>
            <a:r>
              <a:rPr lang="en-GB" sz="2400" b="0" dirty="0" smtClean="0"/>
              <a:t>covers </a:t>
            </a:r>
            <a:r>
              <a:rPr lang="en-GB" sz="2400" b="0" dirty="0"/>
              <a:t>560 </a:t>
            </a:r>
            <a:r>
              <a:rPr lang="en-GB" sz="2400" b="0" dirty="0" smtClean="0"/>
              <a:t>acres which includes 6.5km </a:t>
            </a:r>
            <a:r>
              <a:rPr lang="en-GB" sz="2400" b="0" dirty="0"/>
              <a:t>of </a:t>
            </a:r>
            <a:r>
              <a:rPr lang="en-GB" sz="2400" b="0" dirty="0" smtClean="0"/>
              <a:t>waterways and 15 </a:t>
            </a:r>
            <a:r>
              <a:rPr lang="en-GB" sz="2400" b="0" dirty="0"/>
              <a:t>acres of woods, hedgerow and wildlife habitat </a:t>
            </a:r>
            <a:endParaRPr lang="en-GB" sz="2400" b="0" dirty="0" smtClean="0"/>
          </a:p>
          <a:p>
            <a:pPr marL="628650" lvl="1" indent="-171450">
              <a:buFont typeface="Arial" panose="020B0604020202020204" pitchFamily="34" charset="0"/>
              <a:buChar char="•"/>
            </a:pPr>
            <a:r>
              <a:rPr lang="en-GB" sz="2400" b="0" dirty="0" smtClean="0"/>
              <a:t>4 </a:t>
            </a:r>
            <a:r>
              <a:rPr lang="en-GB" sz="2400" b="0" dirty="0"/>
              <a:t>free themed walking </a:t>
            </a:r>
            <a:r>
              <a:rPr lang="en-GB" sz="2400" b="0" dirty="0" smtClean="0"/>
              <a:t>trails – </a:t>
            </a:r>
            <a:r>
              <a:rPr lang="en-GB" sz="2400" b="0" dirty="0"/>
              <a:t>London 2012, Biodiversity, Art in the Park and Kids’ </a:t>
            </a:r>
            <a:r>
              <a:rPr lang="en-GB" sz="2400" b="0" dirty="0" smtClean="0"/>
              <a:t>activity</a:t>
            </a:r>
            <a:endParaRPr lang="en-GB" sz="2400" b="0" dirty="0"/>
          </a:p>
        </p:txBody>
      </p:sp>
      <p:sp>
        <p:nvSpPr>
          <p:cNvPr id="5" name="Title 4"/>
          <p:cNvSpPr>
            <a:spLocks noGrp="1"/>
          </p:cNvSpPr>
          <p:nvPr>
            <p:ph type="title"/>
          </p:nvPr>
        </p:nvSpPr>
        <p:spPr/>
        <p:txBody>
          <a:bodyPr>
            <a:normAutofit/>
          </a:bodyPr>
          <a:lstStyle/>
          <a:p>
            <a:r>
              <a:rPr lang="en-US" dirty="0" smtClean="0"/>
              <a:t>Olympic/Paralympic legacy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7597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2288" y="1412775"/>
            <a:ext cx="7931150" cy="5080775"/>
          </a:xfrm>
        </p:spPr>
        <p:txBody>
          <a:bodyPr/>
          <a:lstStyle/>
          <a:p>
            <a:r>
              <a:rPr lang="en-US" b="0" dirty="0" smtClean="0"/>
              <a:t>Raised </a:t>
            </a:r>
            <a:r>
              <a:rPr lang="en-US" b="0" dirty="0"/>
              <a:t>awareness of outdoor </a:t>
            </a:r>
            <a:r>
              <a:rPr lang="en-US" b="0" dirty="0" smtClean="0"/>
              <a:t>activities and potential link to increased participation (APS</a:t>
            </a:r>
            <a:r>
              <a:rPr lang="en-US" b="0" dirty="0" smtClean="0"/>
              <a:t>):</a:t>
            </a:r>
            <a:endParaRPr lang="en-US" b="0" dirty="0" smtClean="0"/>
          </a:p>
          <a:p>
            <a:pPr marL="628650" lvl="1" indent="-171450">
              <a:buFont typeface="Arial" panose="020B0604020202020204" pitchFamily="34" charset="0"/>
              <a:buChar char="•"/>
            </a:pPr>
            <a:r>
              <a:rPr lang="en-US" b="0" dirty="0" smtClean="0"/>
              <a:t>Over</a:t>
            </a:r>
            <a:r>
              <a:rPr lang="en-US" b="0" dirty="0" smtClean="0"/>
              <a:t> 3.8 </a:t>
            </a:r>
            <a:r>
              <a:rPr lang="en-US" b="0" dirty="0" smtClean="0"/>
              <a:t>million people are cycling – increase of</a:t>
            </a:r>
            <a:r>
              <a:rPr lang="en-US" b="0" dirty="0" smtClean="0"/>
              <a:t> 300,000</a:t>
            </a:r>
            <a:endParaRPr lang="en-US" b="0" dirty="0" smtClean="0"/>
          </a:p>
          <a:p>
            <a:pPr marL="628650" lvl="1" indent="-171450">
              <a:buFont typeface="Arial" panose="020B0604020202020204" pitchFamily="34" charset="0"/>
              <a:buChar char="•"/>
            </a:pPr>
            <a:r>
              <a:rPr lang="en-US" b="0" dirty="0" smtClean="0"/>
              <a:t>Over</a:t>
            </a:r>
            <a:r>
              <a:rPr lang="en-US" b="0" dirty="0" smtClean="0"/>
              <a:t> 200,000 </a:t>
            </a:r>
            <a:r>
              <a:rPr lang="en-US" b="0" dirty="0" smtClean="0"/>
              <a:t>people are mountaineering – increase of over</a:t>
            </a:r>
            <a:r>
              <a:rPr lang="en-US" b="0" dirty="0" smtClean="0"/>
              <a:t> 30,000</a:t>
            </a:r>
            <a:endParaRPr lang="en-US" b="0" dirty="0" smtClean="0"/>
          </a:p>
          <a:p>
            <a:pPr marL="628650" lvl="1" indent="-171450">
              <a:buFont typeface="Arial" panose="020B0604020202020204" pitchFamily="34" charset="0"/>
              <a:buChar char="•"/>
            </a:pPr>
            <a:r>
              <a:rPr lang="en-US" b="0" dirty="0" smtClean="0"/>
              <a:t>Over</a:t>
            </a:r>
            <a:r>
              <a:rPr lang="en-US" b="0" dirty="0" smtClean="0"/>
              <a:t> 192,000 </a:t>
            </a:r>
            <a:r>
              <a:rPr lang="en-US" b="0" dirty="0" smtClean="0"/>
              <a:t>people are rowing – increase of nearly 24,000</a:t>
            </a:r>
          </a:p>
          <a:p>
            <a:pPr marL="628650" lvl="1" indent="-171450">
              <a:buFont typeface="Arial" panose="020B0604020202020204" pitchFamily="34" charset="0"/>
              <a:buChar char="•"/>
            </a:pPr>
            <a:r>
              <a:rPr lang="en-US" b="0" dirty="0" smtClean="0"/>
              <a:t>Over</a:t>
            </a:r>
            <a:r>
              <a:rPr lang="en-US" b="0" dirty="0" smtClean="0"/>
              <a:t> 123,000 </a:t>
            </a:r>
            <a:r>
              <a:rPr lang="en-US" b="0" dirty="0" smtClean="0"/>
              <a:t>canoeing – increase of over</a:t>
            </a:r>
            <a:r>
              <a:rPr lang="en-US" b="0" dirty="0" smtClean="0"/>
              <a:t> 17,000</a:t>
            </a:r>
            <a:endParaRPr lang="en-US" b="0" dirty="0" smtClean="0"/>
          </a:p>
          <a:p>
            <a:pPr lvl="1"/>
            <a:endParaRPr lang="en-US" b="0" dirty="0" smtClean="0"/>
          </a:p>
          <a:p>
            <a:r>
              <a:rPr lang="en-GB" dirty="0" smtClean="0"/>
              <a:t>MENE also tells us that:</a:t>
            </a:r>
          </a:p>
          <a:p>
            <a:pPr marL="800100" lvl="1" indent="-342900">
              <a:buFont typeface="Arial" panose="020B0604020202020204" pitchFamily="34" charset="0"/>
              <a:buChar char="•"/>
            </a:pPr>
            <a:r>
              <a:rPr lang="en-GB" b="0" dirty="0" smtClean="0"/>
              <a:t>Around </a:t>
            </a:r>
            <a:r>
              <a:rPr lang="en-GB" b="0" dirty="0"/>
              <a:t>nine in ten members of the </a:t>
            </a:r>
            <a:r>
              <a:rPr lang="en-GB" b="0" dirty="0" smtClean="0"/>
              <a:t>English adult </a:t>
            </a:r>
            <a:r>
              <a:rPr lang="en-GB" b="0" dirty="0"/>
              <a:t>population visited the outdoors </a:t>
            </a:r>
            <a:r>
              <a:rPr lang="en-GB" b="0" dirty="0" smtClean="0"/>
              <a:t>at least </a:t>
            </a:r>
            <a:r>
              <a:rPr lang="en-GB" b="0" dirty="0"/>
              <a:t>once in the last 12 months</a:t>
            </a:r>
          </a:p>
          <a:p>
            <a:pPr marL="800100" lvl="1" indent="-342900">
              <a:buFont typeface="Arial" panose="020B0604020202020204" pitchFamily="34" charset="0"/>
              <a:buChar char="•"/>
            </a:pPr>
            <a:r>
              <a:rPr lang="en-GB" b="0" dirty="0" smtClean="0"/>
              <a:t>Walking </a:t>
            </a:r>
            <a:r>
              <a:rPr lang="en-GB" b="0" dirty="0"/>
              <a:t>was by far the most </a:t>
            </a:r>
            <a:r>
              <a:rPr lang="en-GB" b="0" dirty="0" smtClean="0"/>
              <a:t>frequently undertaken activity</a:t>
            </a:r>
            <a:endParaRPr lang="en-GB" b="0" dirty="0"/>
          </a:p>
        </p:txBody>
      </p:sp>
      <p:sp>
        <p:nvSpPr>
          <p:cNvPr id="5" name="Title 4"/>
          <p:cNvSpPr>
            <a:spLocks noGrp="1"/>
          </p:cNvSpPr>
          <p:nvPr>
            <p:ph type="title"/>
          </p:nvPr>
        </p:nvSpPr>
        <p:spPr/>
        <p:txBody>
          <a:bodyPr>
            <a:normAutofit/>
          </a:bodyPr>
          <a:lstStyle/>
          <a:p>
            <a:r>
              <a:rPr lang="en-US" dirty="0" smtClean="0"/>
              <a:t>Olympic/Paralympic legacy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3791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2288" y="1139825"/>
            <a:ext cx="7931150" cy="5353726"/>
          </a:xfrm>
        </p:spPr>
        <p:txBody>
          <a:bodyPr/>
          <a:lstStyle/>
          <a:p>
            <a:pPr algn="ctr"/>
            <a:endParaRPr lang="en-US" sz="2800" dirty="0"/>
          </a:p>
          <a:p>
            <a:pPr algn="ctr"/>
            <a:endParaRPr lang="en-US" sz="1800" dirty="0"/>
          </a:p>
        </p:txBody>
      </p:sp>
      <p:sp>
        <p:nvSpPr>
          <p:cNvPr id="5" name="Title 4"/>
          <p:cNvSpPr>
            <a:spLocks noGrp="1"/>
          </p:cNvSpPr>
          <p:nvPr>
            <p:ph type="title"/>
          </p:nvPr>
        </p:nvSpPr>
        <p:spPr/>
        <p:txBody>
          <a:bodyPr/>
          <a:lstStyle/>
          <a:p>
            <a:r>
              <a:rPr lang="en-US" dirty="0" smtClean="0"/>
              <a:t>The bigger picture – </a:t>
            </a:r>
            <a:r>
              <a:rPr lang="en-US" dirty="0" err="1" smtClean="0"/>
              <a:t>Reconomics</a:t>
            </a:r>
            <a:r>
              <a:rPr lang="en-US" dirty="0" smtClean="0"/>
              <a:t> </a:t>
            </a:r>
            <a:endParaRPr lang="en-US" dirty="0"/>
          </a:p>
        </p:txBody>
      </p:sp>
      <p:sp>
        <p:nvSpPr>
          <p:cNvPr id="6" name="Rectangle 5"/>
          <p:cNvSpPr/>
          <p:nvPr/>
        </p:nvSpPr>
        <p:spPr>
          <a:xfrm>
            <a:off x="491419" y="1271659"/>
            <a:ext cx="7992888" cy="5238357"/>
          </a:xfrm>
          <a:prstGeom prst="rect">
            <a:avLst/>
          </a:prstGeom>
        </p:spPr>
        <p:txBody>
          <a:bodyPr wrap="square">
            <a:spAutoFit/>
          </a:bodyPr>
          <a:lstStyle/>
          <a:p>
            <a:pPr>
              <a:lnSpc>
                <a:spcPct val="80000"/>
              </a:lnSpc>
            </a:pPr>
            <a:r>
              <a:rPr lang="en-GB" sz="2800" dirty="0">
                <a:latin typeface="Arial" panose="020B0604020202020204" pitchFamily="34" charset="0"/>
                <a:ea typeface="ＭＳ Ｐゴシック" panose="020B0600070205080204" pitchFamily="34" charset="-128"/>
                <a:cs typeface="Arial" panose="020B0604020202020204" pitchFamily="34" charset="0"/>
              </a:rPr>
              <a:t>A literature review of existing </a:t>
            </a:r>
            <a:r>
              <a:rPr lang="en-GB" sz="2800" dirty="0" smtClean="0">
                <a:latin typeface="Arial" panose="020B0604020202020204" pitchFamily="34" charset="0"/>
                <a:ea typeface="ＭＳ Ｐゴシック" panose="020B0600070205080204" pitchFamily="34" charset="-128"/>
                <a:cs typeface="Arial" panose="020B0604020202020204" pitchFamily="34" charset="0"/>
              </a:rPr>
              <a:t>evidence</a:t>
            </a:r>
          </a:p>
          <a:p>
            <a:pPr>
              <a:lnSpc>
                <a:spcPct val="80000"/>
              </a:lnSpc>
            </a:pPr>
            <a:endParaRPr lang="en-GB" sz="2800"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lnSpc>
                <a:spcPct val="80000"/>
              </a:lnSpc>
              <a:buFont typeface="Arial" panose="020B0604020202020204" pitchFamily="34" charset="0"/>
              <a:buChar char="•"/>
            </a:pPr>
            <a:r>
              <a:rPr lang="en-GB" sz="2200" dirty="0">
                <a:latin typeface="Arial" panose="020B0604020202020204" pitchFamily="34" charset="0"/>
                <a:ea typeface="ＭＳ Ｐゴシック" panose="020B0600070205080204" pitchFamily="34" charset="-128"/>
                <a:cs typeface="Arial" panose="020B0604020202020204" pitchFamily="34" charset="0"/>
              </a:rPr>
              <a:t>Pulling together what we know and putting it in one </a:t>
            </a:r>
            <a:r>
              <a:rPr lang="en-GB" sz="2200" dirty="0" smtClean="0">
                <a:latin typeface="Arial" panose="020B0604020202020204" pitchFamily="34" charset="0"/>
                <a:ea typeface="ＭＳ Ｐゴシック" panose="020B0600070205080204" pitchFamily="34" charset="-128"/>
                <a:cs typeface="Arial" panose="020B0604020202020204" pitchFamily="34" charset="0"/>
              </a:rPr>
              <a:t>place</a:t>
            </a:r>
          </a:p>
          <a:p>
            <a:pPr lvl="1">
              <a:lnSpc>
                <a:spcPct val="80000"/>
              </a:lnSpc>
            </a:pPr>
            <a:endParaRPr lang="en-GB" sz="2200"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lnSpc>
                <a:spcPct val="80000"/>
              </a:lnSpc>
              <a:buFont typeface="Arial" panose="020B0604020202020204" pitchFamily="34" charset="0"/>
              <a:buChar char="•"/>
            </a:pPr>
            <a:r>
              <a:rPr lang="en-GB" sz="2200" dirty="0">
                <a:latin typeface="Arial" panose="020B0604020202020204" pitchFamily="34" charset="0"/>
                <a:ea typeface="ＭＳ Ｐゴシック" panose="020B0600070205080204" pitchFamily="34" charset="-128"/>
                <a:cs typeface="Arial" panose="020B0604020202020204" pitchFamily="34" charset="0"/>
              </a:rPr>
              <a:t>Bringing data to life with case studies</a:t>
            </a:r>
          </a:p>
          <a:p>
            <a:pPr lvl="1">
              <a:lnSpc>
                <a:spcPct val="80000"/>
              </a:lnSpc>
            </a:pPr>
            <a:endParaRPr lang="en-GB" sz="2000" dirty="0">
              <a:latin typeface="Arial" panose="020B0604020202020204" pitchFamily="34" charset="0"/>
              <a:ea typeface="ＭＳ Ｐゴシック" panose="020B0600070205080204" pitchFamily="34" charset="-128"/>
              <a:cs typeface="Arial" panose="020B0604020202020204" pitchFamily="34" charset="0"/>
            </a:endParaRPr>
          </a:p>
          <a:p>
            <a:pPr>
              <a:lnSpc>
                <a:spcPct val="80000"/>
              </a:lnSpc>
            </a:pPr>
            <a:r>
              <a:rPr lang="en-GB" sz="2800" dirty="0">
                <a:latin typeface="Arial" panose="020B0604020202020204" pitchFamily="34" charset="0"/>
                <a:ea typeface="ＭＳ Ｐゴシック" panose="020B0600070205080204" pitchFamily="34" charset="-128"/>
                <a:cs typeface="Arial" panose="020B0604020202020204" pitchFamily="34" charset="0"/>
              </a:rPr>
              <a:t>Partnership </a:t>
            </a:r>
            <a:r>
              <a:rPr lang="en-GB" sz="2800" dirty="0" smtClean="0">
                <a:latin typeface="Arial" panose="020B0604020202020204" pitchFamily="34" charset="0"/>
                <a:ea typeface="ＭＳ Ｐゴシック" panose="020B0600070205080204" pitchFamily="34" charset="-128"/>
                <a:cs typeface="Arial" panose="020B0604020202020204" pitchFamily="34" charset="0"/>
              </a:rPr>
              <a:t>approach</a:t>
            </a:r>
          </a:p>
          <a:p>
            <a:pPr>
              <a:lnSpc>
                <a:spcPct val="80000"/>
              </a:lnSpc>
            </a:pPr>
            <a:endParaRPr lang="en-GB" sz="2800"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lnSpc>
                <a:spcPct val="80000"/>
              </a:lnSpc>
              <a:buFont typeface="Arial" panose="020B0604020202020204" pitchFamily="34" charset="0"/>
              <a:buChar char="•"/>
            </a:pPr>
            <a:r>
              <a:rPr lang="en-GB" sz="2200" dirty="0">
                <a:latin typeface="Arial" panose="020B0604020202020204" pitchFamily="34" charset="0"/>
                <a:ea typeface="ＭＳ Ｐゴシック" panose="020B0600070205080204" pitchFamily="34" charset="-128"/>
                <a:cs typeface="Arial" panose="020B0604020202020204" pitchFamily="34" charset="0"/>
              </a:rPr>
              <a:t>Liverpool John </a:t>
            </a:r>
            <a:r>
              <a:rPr lang="en-GB" sz="2200" dirty="0" err="1">
                <a:latin typeface="Arial" panose="020B0604020202020204" pitchFamily="34" charset="0"/>
                <a:ea typeface="ＭＳ Ｐゴシック" panose="020B0600070205080204" pitchFamily="34" charset="-128"/>
                <a:cs typeface="Arial" panose="020B0604020202020204" pitchFamily="34" charset="0"/>
              </a:rPr>
              <a:t>Moores</a:t>
            </a:r>
            <a:r>
              <a:rPr lang="en-GB" sz="2200" dirty="0">
                <a:latin typeface="Arial" panose="020B0604020202020204" pitchFamily="34" charset="0"/>
                <a:ea typeface="ＭＳ Ｐゴシック" panose="020B0600070205080204" pitchFamily="34" charset="-128"/>
                <a:cs typeface="Arial" panose="020B0604020202020204" pitchFamily="34" charset="0"/>
              </a:rPr>
              <a:t> </a:t>
            </a:r>
            <a:r>
              <a:rPr lang="en-GB" sz="2200" dirty="0" smtClean="0">
                <a:latin typeface="Arial" panose="020B0604020202020204" pitchFamily="34" charset="0"/>
                <a:ea typeface="ＭＳ Ｐゴシック" panose="020B0600070205080204" pitchFamily="34" charset="-128"/>
                <a:cs typeface="Arial" panose="020B0604020202020204" pitchFamily="34" charset="0"/>
              </a:rPr>
              <a:t>University</a:t>
            </a:r>
          </a:p>
          <a:p>
            <a:pPr lvl="1">
              <a:lnSpc>
                <a:spcPct val="80000"/>
              </a:lnSpc>
            </a:pPr>
            <a:endParaRPr lang="en-GB" sz="2200"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lnSpc>
                <a:spcPct val="80000"/>
              </a:lnSpc>
              <a:buFont typeface="Arial" panose="020B0604020202020204" pitchFamily="34" charset="0"/>
              <a:buChar char="•"/>
            </a:pPr>
            <a:r>
              <a:rPr lang="en-GB" sz="2200" dirty="0">
                <a:latin typeface="Arial" panose="020B0604020202020204" pitchFamily="34" charset="0"/>
                <a:ea typeface="ＭＳ Ｐゴシック" panose="020B0600070205080204" pitchFamily="34" charset="-128"/>
                <a:cs typeface="Arial" panose="020B0604020202020204" pitchFamily="34" charset="0"/>
              </a:rPr>
              <a:t>Outdoor Industry </a:t>
            </a:r>
            <a:r>
              <a:rPr lang="en-GB" sz="2200" dirty="0" smtClean="0">
                <a:latin typeface="Arial" panose="020B0604020202020204" pitchFamily="34" charset="0"/>
                <a:ea typeface="ＭＳ Ｐゴシック" panose="020B0600070205080204" pitchFamily="34" charset="-128"/>
                <a:cs typeface="Arial" panose="020B0604020202020204" pitchFamily="34" charset="0"/>
              </a:rPr>
              <a:t>Association</a:t>
            </a:r>
          </a:p>
          <a:p>
            <a:pPr lvl="1">
              <a:lnSpc>
                <a:spcPct val="80000"/>
              </a:lnSpc>
            </a:pPr>
            <a:endParaRPr lang="en-GB" sz="2200"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lnSpc>
                <a:spcPct val="80000"/>
              </a:lnSpc>
              <a:buFont typeface="Arial" panose="020B0604020202020204" pitchFamily="34" charset="0"/>
              <a:buChar char="•"/>
            </a:pPr>
            <a:r>
              <a:rPr lang="en-GB" sz="2200" dirty="0">
                <a:latin typeface="Arial" panose="020B0604020202020204" pitchFamily="34" charset="0"/>
                <a:ea typeface="ＭＳ Ｐゴシック" panose="020B0600070205080204" pitchFamily="34" charset="-128"/>
                <a:cs typeface="Arial" panose="020B0604020202020204" pitchFamily="34" charset="0"/>
              </a:rPr>
              <a:t>Natural </a:t>
            </a:r>
            <a:r>
              <a:rPr lang="en-GB" sz="2200" dirty="0" smtClean="0">
                <a:latin typeface="Arial" panose="020B0604020202020204" pitchFamily="34" charset="0"/>
                <a:ea typeface="ＭＳ Ｐゴシック" panose="020B0600070205080204" pitchFamily="34" charset="-128"/>
                <a:cs typeface="Arial" panose="020B0604020202020204" pitchFamily="34" charset="0"/>
              </a:rPr>
              <a:t>England</a:t>
            </a:r>
          </a:p>
          <a:p>
            <a:pPr lvl="1">
              <a:lnSpc>
                <a:spcPct val="80000"/>
              </a:lnSpc>
            </a:pPr>
            <a:endParaRPr lang="en-GB" sz="2200"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lnSpc>
                <a:spcPct val="80000"/>
              </a:lnSpc>
              <a:buFont typeface="Arial" panose="020B0604020202020204" pitchFamily="34" charset="0"/>
              <a:buChar char="•"/>
            </a:pPr>
            <a:r>
              <a:rPr lang="en-GB" sz="2200" dirty="0">
                <a:latin typeface="Arial" panose="020B0604020202020204" pitchFamily="34" charset="0"/>
                <a:ea typeface="ＭＳ Ｐゴシック" panose="020B0600070205080204" pitchFamily="34" charset="-128"/>
                <a:cs typeface="Arial" panose="020B0604020202020204" pitchFamily="34" charset="0"/>
              </a:rPr>
              <a:t>Visit England, Sport England, </a:t>
            </a:r>
            <a:r>
              <a:rPr lang="en-GB" sz="2200" dirty="0" smtClean="0">
                <a:latin typeface="Arial" panose="020B0604020202020204" pitchFamily="34" charset="0"/>
                <a:ea typeface="ＭＳ Ｐゴシック" panose="020B0600070205080204" pitchFamily="34" charset="-128"/>
                <a:cs typeface="Arial" panose="020B0604020202020204" pitchFamily="34" charset="0"/>
              </a:rPr>
              <a:t>ONS</a:t>
            </a:r>
          </a:p>
          <a:p>
            <a:pPr lvl="1">
              <a:lnSpc>
                <a:spcPct val="80000"/>
              </a:lnSpc>
            </a:pPr>
            <a:endParaRPr lang="en-GB" sz="2200"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lnSpc>
                <a:spcPct val="80000"/>
              </a:lnSpc>
              <a:buFont typeface="Arial" panose="020B0604020202020204" pitchFamily="34" charset="0"/>
              <a:buChar char="•"/>
            </a:pPr>
            <a:r>
              <a:rPr lang="en-GB" sz="2200" dirty="0">
                <a:latin typeface="Arial" panose="020B0604020202020204" pitchFamily="34" charset="0"/>
                <a:ea typeface="ＭＳ Ｐゴシック" panose="020B0600070205080204" pitchFamily="34" charset="-128"/>
                <a:cs typeface="Arial" panose="020B0604020202020204" pitchFamily="34" charset="0"/>
              </a:rPr>
              <a:t>Our members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8561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47664" y="0"/>
            <a:ext cx="5488343"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1715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38400" y="165114"/>
            <a:ext cx="4491548" cy="669288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5988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eaLnBrk="1" hangingPunct="1"/>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We also found…</a:t>
            </a:r>
          </a:p>
        </p:txBody>
      </p:sp>
      <p:sp>
        <p:nvSpPr>
          <p:cNvPr id="8195" name="Content Placeholder 4"/>
          <p:cNvSpPr>
            <a:spLocks noGrp="1"/>
          </p:cNvSpPr>
          <p:nvPr>
            <p:ph idx="1"/>
          </p:nvPr>
        </p:nvSpPr>
        <p:spPr>
          <a:xfrm>
            <a:off x="457200" y="1600200"/>
            <a:ext cx="8003232" cy="4525963"/>
          </a:xfrm>
        </p:spPr>
        <p:txBody>
          <a:bodyPr/>
          <a:lstStyle/>
          <a:p>
            <a:pPr eaLnBrk="1" hangingPunct="1">
              <a:lnSpc>
                <a:spcPct val="80000"/>
              </a:lnSpc>
              <a:buFont typeface="Arial" panose="020B0604020202020204" pitchFamily="34" charset="0"/>
              <a:buChar char="•"/>
            </a:pPr>
            <a:r>
              <a:rPr lang="en-GB" altLang="en-US" sz="2800" dirty="0" smtClean="0">
                <a:latin typeface="Arial" panose="020B0604020202020204" pitchFamily="34" charset="0"/>
                <a:ea typeface="ＭＳ Ｐゴシック" panose="020B0600070205080204" pitchFamily="34" charset="-128"/>
                <a:cs typeface="Arial" panose="020B0604020202020204" pitchFamily="34" charset="0"/>
              </a:rPr>
              <a:t>Outdoor recreation is good for both mind and body</a:t>
            </a:r>
          </a:p>
          <a:p>
            <a:pPr eaLnBrk="1" hangingPunct="1">
              <a:lnSpc>
                <a:spcPct val="80000"/>
              </a:lnSpc>
              <a:buFont typeface="Arial" panose="020B0604020202020204" pitchFamily="34" charset="0"/>
              <a:buChar char="•"/>
            </a:pPr>
            <a:r>
              <a:rPr lang="en-GB" altLang="en-US" sz="2800" dirty="0" smtClean="0">
                <a:latin typeface="Arial" panose="020B0604020202020204" pitchFamily="34" charset="0"/>
                <a:ea typeface="ＭＳ Ｐゴシック" panose="020B0600070205080204" pitchFamily="34" charset="-128"/>
                <a:cs typeface="Arial" panose="020B0604020202020204" pitchFamily="34" charset="0"/>
              </a:rPr>
              <a:t>Getting active outdoors is associated with:</a:t>
            </a:r>
          </a:p>
          <a:p>
            <a:pPr lvl="1" eaLnBrk="1" hangingPunct="1">
              <a:lnSpc>
                <a:spcPct val="80000"/>
              </a:lnSpc>
              <a:buFont typeface="Arial" panose="020B0604020202020204" pitchFamily="34" charset="0"/>
              <a:buChar char="•"/>
            </a:pPr>
            <a:r>
              <a:rPr lang="en-GB" altLang="en-US" sz="2800" dirty="0" smtClean="0">
                <a:latin typeface="Arial" panose="020B0604020202020204" pitchFamily="34" charset="0"/>
                <a:ea typeface="ＭＳ Ｐゴシック" panose="020B0600070205080204" pitchFamily="34" charset="-128"/>
                <a:cs typeface="Arial" panose="020B0604020202020204" pitchFamily="34" charset="0"/>
              </a:rPr>
              <a:t>lower levels of stress, tension and depression</a:t>
            </a:r>
          </a:p>
          <a:p>
            <a:pPr lvl="1" eaLnBrk="1" hangingPunct="1">
              <a:lnSpc>
                <a:spcPct val="80000"/>
              </a:lnSpc>
              <a:buFont typeface="Arial" panose="020B0604020202020204" pitchFamily="34" charset="0"/>
              <a:buChar char="•"/>
            </a:pPr>
            <a:r>
              <a:rPr lang="en-GB" altLang="en-US" sz="2800" dirty="0" smtClean="0">
                <a:latin typeface="Arial" panose="020B0604020202020204" pitchFamily="34" charset="0"/>
                <a:ea typeface="ＭＳ Ｐゴシック" panose="020B0600070205080204" pitchFamily="34" charset="-128"/>
                <a:cs typeface="Arial" panose="020B0604020202020204" pitchFamily="34" charset="0"/>
              </a:rPr>
              <a:t>Increased self-esteem and energy levels</a:t>
            </a:r>
          </a:p>
          <a:p>
            <a:pPr eaLnBrk="1" hangingPunct="1">
              <a:lnSpc>
                <a:spcPct val="80000"/>
              </a:lnSpc>
              <a:buFont typeface="Arial" panose="020B0604020202020204" pitchFamily="34" charset="0"/>
              <a:buChar char="•"/>
            </a:pPr>
            <a:r>
              <a:rPr lang="en-GB" altLang="en-US" sz="2800" dirty="0" smtClean="0">
                <a:latin typeface="Arial" panose="020B0604020202020204" pitchFamily="34" charset="0"/>
                <a:ea typeface="ＭＳ Ｐゴシック" panose="020B0600070205080204" pitchFamily="34" charset="-128"/>
                <a:cs typeface="Arial" panose="020B0604020202020204" pitchFamily="34" charset="0"/>
              </a:rPr>
              <a:t>Added enjoyment of being outdoors can encourage us to be more active more regularly</a:t>
            </a:r>
          </a:p>
          <a:p>
            <a:pPr eaLnBrk="1" hangingPunct="1">
              <a:lnSpc>
                <a:spcPct val="80000"/>
              </a:lnSpc>
              <a:buFont typeface="Arial" panose="020B0604020202020204" pitchFamily="34" charset="0"/>
              <a:buChar char="•"/>
            </a:pPr>
            <a:r>
              <a:rPr lang="en-GB" altLang="en-US" sz="2800" dirty="0" smtClean="0">
                <a:latin typeface="Arial" panose="020B0604020202020204" pitchFamily="34" charset="0"/>
                <a:ea typeface="ＭＳ Ｐゴシック" panose="020B0600070205080204" pitchFamily="34" charset="-128"/>
                <a:cs typeface="Arial" panose="020B0604020202020204" pitchFamily="34" charset="0"/>
              </a:rPr>
              <a:t>Outdoors offers communities a valuable social space and can alleviate social isolation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5116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v2">
  <a:themeElements>
    <a:clrScheme name="">
      <a:dk1>
        <a:srgbClr val="000000"/>
      </a:dk1>
      <a:lt1>
        <a:srgbClr val="FFFFFF"/>
      </a:lt1>
      <a:dk2>
        <a:srgbClr val="788E80"/>
      </a:dk2>
      <a:lt2>
        <a:srgbClr val="DCE3DC"/>
      </a:lt2>
      <a:accent1>
        <a:srgbClr val="52B455"/>
      </a:accent1>
      <a:accent2>
        <a:srgbClr val="2E873E"/>
      </a:accent2>
      <a:accent3>
        <a:srgbClr val="FFFFFF"/>
      </a:accent3>
      <a:accent4>
        <a:srgbClr val="000000"/>
      </a:accent4>
      <a:accent5>
        <a:srgbClr val="B3D6B4"/>
      </a:accent5>
      <a:accent6>
        <a:srgbClr val="297A37"/>
      </a:accent6>
      <a:hlink>
        <a:srgbClr val="A3A92B"/>
      </a:hlink>
      <a:folHlink>
        <a:srgbClr val="2B8DA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E4BD77F7A964468F4A5FC59BC62AAA" ma:contentTypeVersion="3" ma:contentTypeDescription="Create a new document." ma:contentTypeScope="" ma:versionID="88b9ead2c2233936d689e6f7d0037586">
  <xsd:schema xmlns:xsd="http://www.w3.org/2001/XMLSchema" xmlns:xs="http://www.w3.org/2001/XMLSchema" xmlns:p="http://schemas.microsoft.com/office/2006/metadata/properties" xmlns:ns2="3c44c249-2545-432b-b372-ffedc4c4890f" xmlns:ns3="aad51396-5300-479c-b702-360b87b55e6f" targetNamespace="http://schemas.microsoft.com/office/2006/metadata/properties" ma:root="true" ma:fieldsID="eedf536b932696f5e747b187297615ce" ns2:_="" ns3:_="">
    <xsd:import namespace="3c44c249-2545-432b-b372-ffedc4c4890f"/>
    <xsd:import namespace="aad51396-5300-479c-b702-360b87b55e6f"/>
    <xsd:element name="properties">
      <xsd:complexType>
        <xsd:sequence>
          <xsd:element name="documentManagement">
            <xsd:complexType>
              <xsd:all>
                <xsd:element ref="ns2: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44c249-2545-432b-b372-ffedc4c489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d51396-5300-479c-b702-360b87b55e6f"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FB8C11-B004-432F-A378-A68B0975D28A}">
  <ds:schemaRefs>
    <ds:schemaRef ds:uri="http://schemas.openxmlformats.org/package/2006/metadata/core-properties"/>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3c44c249-2545-432b-b372-ffedc4c4890f"/>
    <ds:schemaRef ds:uri="aad51396-5300-479c-b702-360b87b55e6f"/>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B4671B7-3066-4B09-B0DB-3800E490F5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44c249-2545-432b-b372-ffedc4c4890f"/>
    <ds:schemaRef ds:uri="aad51396-5300-479c-b702-360b87b55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ED4470-6094-440B-9047-14DD8ACE8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v2</Template>
  <TotalTime>2924</TotalTime>
  <Words>2362</Words>
  <Application>Microsoft Macintosh PowerPoint</Application>
  <PresentationFormat>On-screen Show (4:3)</PresentationFormat>
  <Paragraphs>218</Paragraphs>
  <Slides>27</Slides>
  <Notes>22</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Powerpoint Template v2</vt:lpstr>
      <vt:lpstr>Creating outdoor recreation's own legacy</vt:lpstr>
      <vt:lpstr>Overview</vt:lpstr>
      <vt:lpstr>About the Sport and Recreation Alliance…</vt:lpstr>
      <vt:lpstr>Olympic/Paralympic legacy</vt:lpstr>
      <vt:lpstr>Olympic/Paralympic legacy</vt:lpstr>
      <vt:lpstr>The bigger picture – Reconomics </vt:lpstr>
      <vt:lpstr>Slide 7</vt:lpstr>
      <vt:lpstr>Slide 8</vt:lpstr>
      <vt:lpstr>We also found…</vt:lpstr>
      <vt:lpstr>Slide 10</vt:lpstr>
      <vt:lpstr>Slide 11</vt:lpstr>
      <vt:lpstr>Case Studies</vt:lpstr>
      <vt:lpstr>Impact</vt:lpstr>
      <vt:lpstr>The bigger picture</vt:lpstr>
      <vt:lpstr>Looking to the future</vt:lpstr>
      <vt:lpstr>Looking to the future</vt:lpstr>
      <vt:lpstr>Looking to the future – The outdoor market</vt:lpstr>
      <vt:lpstr>Looking to the future – The outdoor market</vt:lpstr>
      <vt:lpstr>Looking to the future – The outdoor market</vt:lpstr>
      <vt:lpstr>Looking to the future – The outdoor market</vt:lpstr>
      <vt:lpstr>Looking to the future – The outdoor market</vt:lpstr>
      <vt:lpstr>Steps towards a new legacy</vt:lpstr>
      <vt:lpstr>Steps towards a new legacy</vt:lpstr>
      <vt:lpstr>Questions?</vt:lpstr>
      <vt:lpstr>Workshop</vt:lpstr>
      <vt:lpstr>A national outdoor recreation strategy?</vt:lpstr>
      <vt:lpstr>A national outdoor recreation strategy?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Vijaya Panangipalli</dc:creator>
  <cp:lastModifiedBy>Mark Boggis</cp:lastModifiedBy>
  <cp:revision>239</cp:revision>
  <cp:lastPrinted>2013-01-29T12:28:09Z</cp:lastPrinted>
  <dcterms:created xsi:type="dcterms:W3CDTF">2015-06-12T06:17:16Z</dcterms:created>
  <dcterms:modified xsi:type="dcterms:W3CDTF">2015-06-12T06:39:04Z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0x010100EEE4BD77F7A964468F4A5FC59BC62AAA</vt:lpwstr>
  </property>
</Properties>
</file>